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44" r:id="rId1"/>
  </p:sldMasterIdLst>
  <p:handoutMasterIdLst>
    <p:handoutMasterId r:id="rId44"/>
  </p:handoutMasterIdLst>
  <p:sldIdLst>
    <p:sldId id="256" r:id="rId2"/>
    <p:sldId id="258" r:id="rId3"/>
    <p:sldId id="257" r:id="rId4"/>
    <p:sldId id="259" r:id="rId5"/>
    <p:sldId id="260" r:id="rId6"/>
    <p:sldId id="263" r:id="rId7"/>
    <p:sldId id="262" r:id="rId8"/>
    <p:sldId id="264" r:id="rId9"/>
    <p:sldId id="265" r:id="rId10"/>
    <p:sldId id="261" r:id="rId11"/>
    <p:sldId id="271" r:id="rId12"/>
    <p:sldId id="266" r:id="rId13"/>
    <p:sldId id="267" r:id="rId14"/>
    <p:sldId id="268" r:id="rId15"/>
    <p:sldId id="269" r:id="rId16"/>
    <p:sldId id="270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34588" autoAdjust="0"/>
    <p:restoredTop sz="94656" autoAdjust="0"/>
  </p:normalViewPr>
  <p:slideViewPr>
    <p:cSldViewPr>
      <p:cViewPr>
        <p:scale>
          <a:sx n="100" d="100"/>
          <a:sy n="100" d="100"/>
        </p:scale>
        <p:origin x="-3864" y="-134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126" d="100"/>
          <a:sy n="126" d="100"/>
        </p:scale>
        <p:origin x="-4896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CA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42DAD8-AFBC-4455-8DD3-24D7B15A230C}" type="datetimeFigureOut">
              <a:rPr lang="fr-CA" smtClean="0"/>
              <a:pPr/>
              <a:t>2013-04-09</a:t>
            </a:fld>
            <a:endParaRPr lang="fr-CA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CA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EF51AF-869E-4096-BB24-B39865B3128D}" type="slidenum">
              <a:rPr lang="fr-CA" smtClean="0"/>
              <a:pPr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8156984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re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kumimoji="0" lang="fr-FR" smtClean="0"/>
              <a:t>Modifiez le style du titre</a:t>
            </a:r>
            <a:endParaRPr kumimoji="0" lang="en-US"/>
          </a:p>
        </p:txBody>
      </p:sp>
      <p:sp>
        <p:nvSpPr>
          <p:cNvPr id="9" name="Sous-titre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fr-FR" smtClean="0"/>
              <a:t>Modifiez le style des sous-titres du masque</a:t>
            </a:r>
            <a:endParaRPr kumimoji="0" lang="en-US"/>
          </a:p>
        </p:txBody>
      </p:sp>
      <p:sp>
        <p:nvSpPr>
          <p:cNvPr id="28" name="Espace réservé de la date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fld id="{4183D7A5-FF2B-42BC-B7E3-6C3E3701BCBC}" type="datetimeFigureOut">
              <a:rPr lang="fr-CA" smtClean="0"/>
              <a:pPr/>
              <a:t>2013-04-09</a:t>
            </a:fld>
            <a:endParaRPr lang="fr-CA"/>
          </a:p>
        </p:txBody>
      </p:sp>
      <p:sp>
        <p:nvSpPr>
          <p:cNvPr id="17" name="Espace réservé du pied de page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endParaRPr lang="fr-CA"/>
          </a:p>
        </p:txBody>
      </p:sp>
      <p:sp>
        <p:nvSpPr>
          <p:cNvPr id="29" name="Espace réservé du numéro de diapositive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A35C7E6-3651-4F2F-ACDD-AB2DFD4C1515}" type="slidenum">
              <a:rPr lang="fr-CA" smtClean="0"/>
              <a:pPr/>
              <a:t>‹N°›</a:t>
            </a:fld>
            <a:endParaRPr lang="fr-CA"/>
          </a:p>
        </p:txBody>
      </p:sp>
      <p:grpSp>
        <p:nvGrpSpPr>
          <p:cNvPr id="18" name="Groupe 17"/>
          <p:cNvGrpSpPr/>
          <p:nvPr userDrawn="1"/>
        </p:nvGrpSpPr>
        <p:grpSpPr>
          <a:xfrm rot="10800000">
            <a:off x="7391768" y="-27384"/>
            <a:ext cx="1752232" cy="6957392"/>
            <a:chOff x="-266700" y="-1933575"/>
            <a:chExt cx="2590800" cy="10287000"/>
          </a:xfrm>
        </p:grpSpPr>
        <p:pic>
          <p:nvPicPr>
            <p:cNvPr id="19" name="Picture 2" descr="C:\temp\2\log3900-02\AirHockeyClient\ClientManaged\bin\x64\Debug\media\animation\SideClown\base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66700" y="-1933575"/>
              <a:ext cx="2590800" cy="10287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3" descr="C:\temp\2\log3900-02\AirHockeyClient\ClientManaged\bin\x64\Debug\media\animation\SideClown\OeilDroit\oeilDroit_13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1640" y="1484784"/>
              <a:ext cx="685800" cy="1333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4" descr="C:\temp\2\log3900-02\AirHockeyClient\ClientManaged\bin\x64\Debug\media\animation\SideClown\OeilGauche\oeilGauche_10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88790" y="3356992"/>
              <a:ext cx="685800" cy="1333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fr-FR" smtClean="0"/>
              <a:t>Modifiez le style du titre</a:t>
            </a:r>
            <a:endParaRPr kumimoji="0"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83D7A5-FF2B-42BC-B7E3-6C3E3701BCBC}" type="datetimeFigureOut">
              <a:rPr lang="fr-CA" smtClean="0"/>
              <a:pPr/>
              <a:t>2013-04-09</a:t>
            </a:fld>
            <a:endParaRPr lang="fr-CA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35C7E6-3651-4F2F-ACDD-AB2DFD4C1515}" type="slidenum">
              <a:rPr lang="fr-CA" smtClean="0"/>
              <a:pPr/>
              <a:t>‹N°›</a:t>
            </a:fld>
            <a:endParaRPr lang="fr-CA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re vertical et tex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fr-FR" smtClean="0"/>
              <a:t>Modifiez le style du titre</a:t>
            </a:r>
            <a:endParaRPr kumimoji="0"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</p:spPr>
        <p:txBody>
          <a:bodyPr/>
          <a:lstStyle/>
          <a:p>
            <a:fld id="{4183D7A5-FF2B-42BC-B7E3-6C3E3701BCBC}" type="datetimeFigureOut">
              <a:rPr lang="fr-CA" smtClean="0"/>
              <a:pPr/>
              <a:t>2013-04-09</a:t>
            </a:fld>
            <a:endParaRPr lang="fr-CA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</p:spPr>
        <p:txBody>
          <a:bodyPr/>
          <a:lstStyle/>
          <a:p>
            <a:endParaRPr lang="fr-CA"/>
          </a:p>
        </p:txBody>
      </p:sp>
      <p:sp>
        <p:nvSpPr>
          <p:cNvPr id="7" name="Rectangle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EA35C7E6-3651-4F2F-ACDD-AB2DFD4C1515}" type="slidenum">
              <a:rPr lang="fr-CA" smtClean="0"/>
              <a:pPr/>
              <a:t>‹N°›</a:t>
            </a:fld>
            <a:endParaRPr lang="fr-CA"/>
          </a:p>
        </p:txBody>
      </p:sp>
      <p:grpSp>
        <p:nvGrpSpPr>
          <p:cNvPr id="10" name="Groupe 9"/>
          <p:cNvGrpSpPr/>
          <p:nvPr userDrawn="1"/>
        </p:nvGrpSpPr>
        <p:grpSpPr>
          <a:xfrm rot="10800000">
            <a:off x="7391768" y="-27384"/>
            <a:ext cx="1752232" cy="6957392"/>
            <a:chOff x="-266700" y="-1933575"/>
            <a:chExt cx="2590800" cy="10287000"/>
          </a:xfrm>
        </p:grpSpPr>
        <p:pic>
          <p:nvPicPr>
            <p:cNvPr id="11" name="Picture 2" descr="C:\temp\2\log3900-02\AirHockeyClient\ClientManaged\bin\x64\Debug\media\animation\SideClown\base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66700" y="-1933575"/>
              <a:ext cx="2590800" cy="10287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3" descr="C:\temp\2\log3900-02\AirHockeyClient\ClientManaged\bin\x64\Debug\media\animation\SideClown\OeilDroit\oeilDroit_13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1640" y="1484784"/>
              <a:ext cx="685800" cy="1333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C:\temp\2\log3900-02\AirHockeyClient\ClientManaged\bin\x64\Debug\media\animation\SideClown\OeilGauche\oeilGauche_10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88790" y="3356992"/>
              <a:ext cx="685800" cy="1333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kumimoji="0" lang="fr-FR" smtClean="0"/>
              <a:t>Modifiez le style du titre</a:t>
            </a:r>
            <a:endParaRPr kumimoji="0"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83D7A5-FF2B-42BC-B7E3-6C3E3701BCBC}" type="datetimeFigureOut">
              <a:rPr lang="fr-CA" smtClean="0"/>
              <a:pPr/>
              <a:t>2013-04-09</a:t>
            </a:fld>
            <a:endParaRPr lang="fr-CA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EA35C7E6-3651-4F2F-ACDD-AB2DFD4C1515}" type="slidenum">
              <a:rPr lang="fr-CA" smtClean="0"/>
              <a:pPr/>
              <a:t>‹N°›</a:t>
            </a:fld>
            <a:endParaRPr lang="fr-CA"/>
          </a:p>
        </p:txBody>
      </p:sp>
      <p:sp>
        <p:nvSpPr>
          <p:cNvPr id="8" name="Espace réservé du contenu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/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fr-FR" smtClean="0"/>
              <a:t>Modifiez les styles du texte du masque</a:t>
            </a:r>
          </a:p>
        </p:txBody>
      </p:sp>
      <p:sp>
        <p:nvSpPr>
          <p:cNvPr id="7" name="Rectangle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fr-FR" smtClean="0"/>
              <a:t>Modifiez le style du titre</a:t>
            </a:r>
            <a:endParaRPr kumimoji="0" lang="en-US"/>
          </a:p>
        </p:txBody>
      </p:sp>
      <p:sp>
        <p:nvSpPr>
          <p:cNvPr id="12" name="Espace réservé de la date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83D7A5-FF2B-42BC-B7E3-6C3E3701BCBC}" type="datetimeFigureOut">
              <a:rPr lang="fr-CA" smtClean="0"/>
              <a:pPr/>
              <a:t>2013-04-09</a:t>
            </a:fld>
            <a:endParaRPr lang="fr-CA"/>
          </a:p>
        </p:txBody>
      </p:sp>
      <p:sp>
        <p:nvSpPr>
          <p:cNvPr id="13" name="Espace réservé du numéro de diapositive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EA35C7E6-3651-4F2F-ACDD-AB2DFD4C1515}" type="slidenum">
              <a:rPr lang="fr-CA" smtClean="0"/>
              <a:pPr/>
              <a:t>‹N°›</a:t>
            </a:fld>
            <a:endParaRPr lang="fr-CA"/>
          </a:p>
        </p:txBody>
      </p:sp>
      <p:sp>
        <p:nvSpPr>
          <p:cNvPr id="14" name="Espace réservé du pied de page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fr-CA"/>
          </a:p>
        </p:txBody>
      </p:sp>
      <p:grpSp>
        <p:nvGrpSpPr>
          <p:cNvPr id="17" name="Groupe 16"/>
          <p:cNvGrpSpPr/>
          <p:nvPr userDrawn="1"/>
        </p:nvGrpSpPr>
        <p:grpSpPr>
          <a:xfrm rot="10800000">
            <a:off x="7391768" y="-27384"/>
            <a:ext cx="1752232" cy="6957392"/>
            <a:chOff x="-266700" y="-1933575"/>
            <a:chExt cx="2590800" cy="10287000"/>
          </a:xfrm>
        </p:grpSpPr>
        <p:pic>
          <p:nvPicPr>
            <p:cNvPr id="18" name="Picture 2" descr="C:\temp\2\log3900-02\AirHockeyClient\ClientManaged\bin\x64\Debug\media\animation\SideClown\base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66700" y="-1933575"/>
              <a:ext cx="2590800" cy="10287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3" descr="C:\temp\2\log3900-02\AirHockeyClient\ClientManaged\bin\x64\Debug\media\animation\SideClown\OeilDroit\oeilDroit_13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1640" y="1484784"/>
              <a:ext cx="685800" cy="1333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4" descr="C:\temp\2\log3900-02\AirHockeyClient\ClientManaged\bin\x64\Debug\media\animation\SideClown\OeilGauche\oeilGauche_10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88790" y="3356992"/>
              <a:ext cx="685800" cy="1333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fr-FR" smtClean="0"/>
              <a:t>Modifiez le style du titre</a:t>
            </a:r>
            <a:endParaRPr kumimoji="0" lang="en-US"/>
          </a:p>
        </p:txBody>
      </p:sp>
      <p:sp>
        <p:nvSpPr>
          <p:cNvPr id="9" name="Espace réservé du contenu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11" name="Espace réservé du contenu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8" name="Espace réservé de la date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4183D7A5-FF2B-42BC-B7E3-6C3E3701BCBC}" type="datetimeFigureOut">
              <a:rPr lang="fr-CA" smtClean="0"/>
              <a:pPr/>
              <a:t>2013-04-09</a:t>
            </a:fld>
            <a:endParaRPr lang="fr-CA"/>
          </a:p>
        </p:txBody>
      </p:sp>
      <p:sp>
        <p:nvSpPr>
          <p:cNvPr id="10" name="Espace réservé du numéro de diapositive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EA35C7E6-3651-4F2F-ACDD-AB2DFD4C1515}" type="slidenum">
              <a:rPr lang="fr-CA" smtClean="0"/>
              <a:pPr/>
              <a:t>‹N°›</a:t>
            </a:fld>
            <a:endParaRPr lang="fr-CA"/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fr-CA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fr-FR" smtClean="0"/>
              <a:t>Modifiez le style du titre</a:t>
            </a:r>
            <a:endParaRPr kumimoji="0" lang="en-US"/>
          </a:p>
        </p:txBody>
      </p:sp>
      <p:sp>
        <p:nvSpPr>
          <p:cNvPr id="11" name="Espace réservé du contenu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13" name="Espace réservé du contenu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4183D7A5-FF2B-42BC-B7E3-6C3E3701BCBC}" type="datetimeFigureOut">
              <a:rPr lang="fr-CA" smtClean="0"/>
              <a:pPr/>
              <a:t>2013-04-09</a:t>
            </a:fld>
            <a:endParaRPr lang="fr-CA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EA35C7E6-3651-4F2F-ACDD-AB2DFD4C1515}" type="slidenum">
              <a:rPr lang="fr-CA" smtClean="0"/>
              <a:pPr/>
              <a:t>‹N°›</a:t>
            </a:fld>
            <a:endParaRPr lang="fr-CA"/>
          </a:p>
        </p:txBody>
      </p:sp>
      <p:sp>
        <p:nvSpPr>
          <p:cNvPr id="14" name="Espace réservé du pied de page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fr-CA"/>
          </a:p>
        </p:txBody>
      </p:sp>
      <p:sp>
        <p:nvSpPr>
          <p:cNvPr id="16" name="Espace réservé du texte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fr-FR" smtClean="0"/>
              <a:t>Modifiez les styles du texte du masque</a:t>
            </a:r>
          </a:p>
        </p:txBody>
      </p:sp>
      <p:sp>
        <p:nvSpPr>
          <p:cNvPr id="15" name="Espace réservé du texte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fr-FR" smtClean="0"/>
              <a:t>Modifiez les styles du texte du masque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fr-FR" smtClean="0"/>
              <a:t>Modifiez le style du titre</a:t>
            </a:r>
            <a:endParaRPr kumimoji="0"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83D7A5-FF2B-42BC-B7E3-6C3E3701BCBC}" type="datetimeFigureOut">
              <a:rPr lang="fr-CA" smtClean="0"/>
              <a:pPr/>
              <a:t>2013-04-09</a:t>
            </a:fld>
            <a:endParaRPr lang="fr-CA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EA35C7E6-3651-4F2F-ACDD-AB2DFD4C1515}" type="slidenum">
              <a:rPr lang="fr-CA" smtClean="0"/>
              <a:pPr/>
              <a:t>‹N°›</a:t>
            </a:fld>
            <a:endParaRPr lang="fr-CA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83D7A5-FF2B-42BC-B7E3-6C3E3701BCBC}" type="datetimeFigureOut">
              <a:rPr lang="fr-CA" smtClean="0"/>
              <a:pPr/>
              <a:t>2013-04-09</a:t>
            </a:fld>
            <a:endParaRPr lang="fr-CA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A35C7E6-3651-4F2F-ACDD-AB2DFD4C1515}" type="slidenum">
              <a:rPr lang="fr-CA" smtClean="0"/>
              <a:pPr/>
              <a:t>‹N°›</a:t>
            </a:fld>
            <a:endParaRPr lang="fr-CA"/>
          </a:p>
        </p:txBody>
      </p:sp>
      <p:grpSp>
        <p:nvGrpSpPr>
          <p:cNvPr id="5" name="Groupe 4"/>
          <p:cNvGrpSpPr/>
          <p:nvPr userDrawn="1"/>
        </p:nvGrpSpPr>
        <p:grpSpPr>
          <a:xfrm rot="10800000">
            <a:off x="7391768" y="-27384"/>
            <a:ext cx="1752232" cy="6957392"/>
            <a:chOff x="-266700" y="-1933575"/>
            <a:chExt cx="2590800" cy="10287000"/>
          </a:xfrm>
        </p:grpSpPr>
        <p:pic>
          <p:nvPicPr>
            <p:cNvPr id="6" name="Picture 2" descr="C:\temp\2\log3900-02\AirHockeyClient\ClientManaged\bin\x64\Debug\media\animation\SideClown\base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66700" y="-1933575"/>
              <a:ext cx="2590800" cy="10287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3" descr="C:\temp\2\log3900-02\AirHockeyClient\ClientManaged\bin\x64\Debug\media\animation\SideClown\OeilDroit\oeilDroit_13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1640" y="1484784"/>
              <a:ext cx="685800" cy="1333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4" descr="C:\temp\2\log3900-02\AirHockeyClient\ClientManaged\bin\x64\Debug\media\animation\SideClown\OeilGauche\oeilGauche_10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88790" y="3356992"/>
              <a:ext cx="685800" cy="1333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fr-FR" smtClean="0"/>
              <a:t>Modifiez le style du titre</a:t>
            </a:r>
            <a:endParaRPr kumimoji="0" lang="en-US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83D7A5-FF2B-42BC-B7E3-6C3E3701BCBC}" type="datetimeFigureOut">
              <a:rPr lang="fr-CA" smtClean="0"/>
              <a:pPr/>
              <a:t>2013-04-09</a:t>
            </a:fld>
            <a:endParaRPr lang="fr-CA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EA35C7E6-3651-4F2F-ACDD-AB2DFD4C1515}" type="slidenum">
              <a:rPr lang="fr-CA" smtClean="0"/>
              <a:pPr/>
              <a:t>‹N°›</a:t>
            </a:fld>
            <a:endParaRPr lang="fr-CA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fr-FR" smtClean="0"/>
              <a:t>Modifiez les styles du texte du masque</a:t>
            </a:r>
          </a:p>
        </p:txBody>
      </p:sp>
      <p:sp>
        <p:nvSpPr>
          <p:cNvPr id="9" name="Espace réservé du contenu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fr-FR" smtClean="0"/>
              <a:t>Modifiez les styles du texte du masque</a:t>
            </a:r>
          </a:p>
        </p:txBody>
      </p:sp>
      <p:sp>
        <p:nvSpPr>
          <p:cNvPr id="8" name="Rectangle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fr-FR" smtClean="0"/>
              <a:t>Modifiez le style du titre</a:t>
            </a:r>
            <a:endParaRPr kumimoji="0" lang="en-US"/>
          </a:p>
        </p:txBody>
      </p:sp>
      <p:sp>
        <p:nvSpPr>
          <p:cNvPr id="11" name="Rectangle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Espace réservé de la date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/>
          <a:p>
            <a:fld id="{4183D7A5-FF2B-42BC-B7E3-6C3E3701BCBC}" type="datetimeFigureOut">
              <a:rPr lang="fr-CA" smtClean="0"/>
              <a:pPr/>
              <a:t>2013-04-09</a:t>
            </a:fld>
            <a:endParaRPr lang="fr-CA"/>
          </a:p>
        </p:txBody>
      </p:sp>
      <p:sp>
        <p:nvSpPr>
          <p:cNvPr id="13" name="Espace réservé du numéro de diapositive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EA35C7E6-3651-4F2F-ACDD-AB2DFD4C1515}" type="slidenum">
              <a:rPr lang="fr-CA" smtClean="0"/>
              <a:pPr/>
              <a:t>‹N°›</a:t>
            </a:fld>
            <a:endParaRPr lang="fr-CA"/>
          </a:p>
        </p:txBody>
      </p:sp>
      <p:sp>
        <p:nvSpPr>
          <p:cNvPr id="14" name="Espace réservé du pied de page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</p:spPr>
        <p:txBody>
          <a:bodyPr rtlCol="0"/>
          <a:lstStyle/>
          <a:p>
            <a:endParaRPr lang="fr-CA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fr-FR" smtClean="0"/>
              <a:t>Cliquez sur l'icône pour ajouter une image</a:t>
            </a:r>
            <a:endParaRPr kumimoji="0" lang="en-US" dirty="0"/>
          </a:p>
        </p:txBody>
      </p:sp>
      <p:grpSp>
        <p:nvGrpSpPr>
          <p:cNvPr id="15" name="Groupe 14"/>
          <p:cNvGrpSpPr/>
          <p:nvPr userDrawn="1"/>
        </p:nvGrpSpPr>
        <p:grpSpPr>
          <a:xfrm rot="10800000">
            <a:off x="7391768" y="-27384"/>
            <a:ext cx="1752232" cy="6957392"/>
            <a:chOff x="-266700" y="-1933575"/>
            <a:chExt cx="2590800" cy="10287000"/>
          </a:xfrm>
        </p:grpSpPr>
        <p:pic>
          <p:nvPicPr>
            <p:cNvPr id="16" name="Picture 2" descr="C:\temp\2\log3900-02\AirHockeyClient\ClientManaged\bin\x64\Debug\media\animation\SideClown\base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66700" y="-1933575"/>
              <a:ext cx="2590800" cy="10287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3" descr="C:\temp\2\log3900-02\AirHockeyClient\ClientManaged\bin\x64\Debug\media\animation\SideClown\OeilDroit\oeilDroit_13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1640" y="1484784"/>
              <a:ext cx="685800" cy="1333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4" descr="C:\temp\2\log3900-02\AirHockeyClient\ClientManaged\bin\x64\Debug\media\animation\SideClown\OeilGauche\oeilGauche_10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88790" y="3356992"/>
              <a:ext cx="685800" cy="1333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5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Espace réservé du titre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fr-FR" smtClean="0"/>
              <a:t>Modifiez le style du titre</a:t>
            </a:r>
            <a:endParaRPr kumimoji="0" lang="en-US"/>
          </a:p>
        </p:txBody>
      </p:sp>
      <p:sp>
        <p:nvSpPr>
          <p:cNvPr id="13" name="Espace réservé du texte 12"/>
          <p:cNvSpPr>
            <a:spLocks noGrp="1"/>
          </p:cNvSpPr>
          <p:nvPr>
            <p:ph type="body" idx="1"/>
          </p:nvPr>
        </p:nvSpPr>
        <p:spPr>
          <a:xfrm>
            <a:off x="612648" y="1600200"/>
            <a:ext cx="8153400" cy="45262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fr-FR" smtClean="0"/>
              <a:t>Modifiez les styles du texte du masque</a:t>
            </a:r>
          </a:p>
          <a:p>
            <a:pPr lvl="1" eaLnBrk="1" latinLnBrk="0" hangingPunct="1"/>
            <a:r>
              <a:rPr kumimoji="0" lang="fr-FR" smtClean="0"/>
              <a:t>Deuxième niveau</a:t>
            </a:r>
          </a:p>
          <a:p>
            <a:pPr lvl="2" eaLnBrk="1" latinLnBrk="0" hangingPunct="1"/>
            <a:r>
              <a:rPr kumimoji="0" lang="fr-FR" smtClean="0"/>
              <a:t>Troisième niveau</a:t>
            </a:r>
          </a:p>
          <a:p>
            <a:pPr lvl="3" eaLnBrk="1" latinLnBrk="0" hangingPunct="1"/>
            <a:r>
              <a:rPr kumimoji="0" lang="fr-FR" smtClean="0"/>
              <a:t>Quatrième niveau</a:t>
            </a:r>
          </a:p>
          <a:p>
            <a:pPr lvl="4" eaLnBrk="1" latinLnBrk="0" hangingPunct="1"/>
            <a:r>
              <a:rPr kumimoji="0" lang="fr-FR" smtClean="0"/>
              <a:t>Cinquième niveau</a:t>
            </a:r>
            <a:endParaRPr kumimoji="0" lang="en-US"/>
          </a:p>
        </p:txBody>
      </p:sp>
      <p:sp>
        <p:nvSpPr>
          <p:cNvPr id="14" name="Espace réservé de la date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4183D7A5-FF2B-42BC-B7E3-6C3E3701BCBC}" type="datetimeFigureOut">
              <a:rPr lang="fr-CA" smtClean="0"/>
              <a:pPr/>
              <a:t>2013-04-09</a:t>
            </a:fld>
            <a:endParaRPr lang="fr-CA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3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fr-CA"/>
          </a:p>
        </p:txBody>
      </p:sp>
      <p:sp>
        <p:nvSpPr>
          <p:cNvPr id="7" name="Rectangle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280160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590550" y="1280160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Espace réservé du numéro de diapositive 22"/>
          <p:cNvSpPr>
            <a:spLocks noGrp="1"/>
          </p:cNvSpPr>
          <p:nvPr>
            <p:ph type="sldNum" sz="quarter" idx="4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EA35C7E6-3651-4F2F-ACDD-AB2DFD4C1515}" type="slidenum">
              <a:rPr lang="fr-CA" smtClean="0"/>
              <a:pPr/>
              <a:t>‹N°›</a:t>
            </a:fld>
            <a:endParaRPr lang="fr-CA"/>
          </a:p>
        </p:txBody>
      </p:sp>
      <p:grpSp>
        <p:nvGrpSpPr>
          <p:cNvPr id="10" name="Groupe 9"/>
          <p:cNvGrpSpPr/>
          <p:nvPr userDrawn="1"/>
        </p:nvGrpSpPr>
        <p:grpSpPr>
          <a:xfrm rot="10800000">
            <a:off x="7391768" y="-27384"/>
            <a:ext cx="1752232" cy="6957392"/>
            <a:chOff x="-266700" y="-1933575"/>
            <a:chExt cx="2590800" cy="10287000"/>
          </a:xfrm>
        </p:grpSpPr>
        <p:pic>
          <p:nvPicPr>
            <p:cNvPr id="11" name="Picture 2" descr="C:\temp\2\log3900-02\AirHockeyClient\ClientManaged\bin\x64\Debug\media\animation\SideClown\base.png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66700" y="-1933575"/>
              <a:ext cx="2590800" cy="10287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3" descr="C:\temp\2\log3900-02\AirHockeyClient\ClientManaged\bin\x64\Debug\media\animation\SideClown\OeilDroit\oeilDroit_13.png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1640" y="1484784"/>
              <a:ext cx="685800" cy="1333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4" descr="C:\temp\2\log3900-02\AirHockeyClient\ClientManaged\bin\x64\Debug\media\animation\SideClown\OeilGauche\oeilGauche_10.png"/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88790" y="3356992"/>
              <a:ext cx="685800" cy="1333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45" r:id="rId1"/>
    <p:sldLayoutId id="2147484046" r:id="rId2"/>
    <p:sldLayoutId id="2147484047" r:id="rId3"/>
    <p:sldLayoutId id="2147484048" r:id="rId4"/>
    <p:sldLayoutId id="2147484049" r:id="rId5"/>
    <p:sldLayoutId id="2147484050" r:id="rId6"/>
    <p:sldLayoutId id="2147484051" r:id="rId7"/>
    <p:sldLayoutId id="2147484052" r:id="rId8"/>
    <p:sldLayoutId id="2147484053" r:id="rId9"/>
    <p:sldLayoutId id="2147484054" r:id="rId10"/>
    <p:sldLayoutId id="2147484055" r:id="rId11"/>
  </p:sldLayoutIdLst>
  <p:timing>
    <p:tnLst>
      <p:par>
        <p:cTn id="1" dur="indefinite" restart="never" nodeType="tmRoot"/>
      </p:par>
    </p:tnLst>
  </p:timing>
  <p:txStyles>
    <p:titleStyle>
      <a:lvl1pPr algn="l" rtl="0" eaLnBrk="1" latinLnBrk="0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0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0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0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0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icons.iconarchive.com/icons/icons-land/vista-hardware-devices/256/Home-Server-icon.png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icons.iconarchive.com/icons/icons-land/vista-hardware-devices/256/Home-Server-icon.png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285852" y="214290"/>
            <a:ext cx="6500858" cy="795326"/>
          </a:xfrm>
        </p:spPr>
        <p:txBody>
          <a:bodyPr>
            <a:normAutofit/>
          </a:bodyPr>
          <a:lstStyle/>
          <a:p>
            <a:r>
              <a:rPr lang="fr-CA" b="1" dirty="0" smtClean="0">
                <a:solidFill>
                  <a:schemeClr val="bg1"/>
                </a:solidFill>
                <a:latin typeface="Viner Hand ITC" pitchFamily="66" charset="0"/>
              </a:rPr>
              <a:t>Circus air hockey</a:t>
            </a:r>
            <a:endParaRPr lang="fr-CA" b="1" dirty="0">
              <a:solidFill>
                <a:schemeClr val="bg1"/>
              </a:solidFill>
              <a:latin typeface="Viner Hand ITC" pitchFamily="66" charset="0"/>
            </a:endParaRP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CA" dirty="0" smtClean="0"/>
              <a:t>Attention à l’hyperventilation!</a:t>
            </a:r>
            <a:endParaRPr lang="fr-CA" dirty="0"/>
          </a:p>
        </p:txBody>
      </p:sp>
      <p:pic>
        <p:nvPicPr>
          <p:cNvPr id="4" name="Picture 3" descr="gamePla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852" y="1000108"/>
            <a:ext cx="5974973" cy="4500570"/>
          </a:xfrm>
          <a:prstGeom prst="rect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</p:pic>
      <p:sp>
        <p:nvSpPr>
          <p:cNvPr id="5" name="Titre 1"/>
          <p:cNvSpPr txBox="1">
            <a:spLocks/>
          </p:cNvSpPr>
          <p:nvPr/>
        </p:nvSpPr>
        <p:spPr>
          <a:xfrm>
            <a:off x="1285852" y="142852"/>
            <a:ext cx="6500858" cy="795326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CA" sz="4400" b="1" i="0" u="none" strike="noStrike" kern="1200" cap="all" spc="0" normalizeH="0" baseline="0" noProof="0" dirty="0" smtClean="0">
                <a:ln>
                  <a:noFill/>
                </a:ln>
                <a:effectLst/>
                <a:uLnTx/>
                <a:uFillTx/>
                <a:latin typeface="Viner Hand ITC" pitchFamily="66" charset="0"/>
                <a:ea typeface="+mj-ea"/>
                <a:cs typeface="+mj-cs"/>
              </a:rPr>
              <a:t>Circus air hockey</a:t>
            </a:r>
            <a:endParaRPr kumimoji="0" lang="fr-CA" sz="4400" b="1" i="0" u="none" strike="noStrike" kern="1200" cap="all" spc="0" normalizeH="0" baseline="0" noProof="0" dirty="0">
              <a:ln>
                <a:noFill/>
              </a:ln>
              <a:effectLst/>
              <a:uLnTx/>
              <a:uFillTx/>
              <a:latin typeface="Viner Hand ITC" pitchFamily="66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468547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smtClean="0"/>
              <a:t>« Lobby »</a:t>
            </a:r>
            <a:endParaRPr lang="fr-CA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fr-CA" dirty="0" smtClean="0"/>
              <a:t>Côté serveur</a:t>
            </a:r>
          </a:p>
          <a:p>
            <a:pPr lvl="1"/>
            <a:r>
              <a:rPr lang="fr-CA" dirty="0" err="1" smtClean="0"/>
              <a:t>Session.cs</a:t>
            </a:r>
            <a:r>
              <a:rPr lang="fr-CA" dirty="0" smtClean="0"/>
              <a:t>	</a:t>
            </a:r>
          </a:p>
          <a:p>
            <a:pPr lvl="2"/>
            <a:r>
              <a:rPr lang="fr-CA" dirty="0" smtClean="0"/>
              <a:t>Liste de connexions TCP </a:t>
            </a:r>
          </a:p>
          <a:p>
            <a:pPr lvl="2"/>
            <a:r>
              <a:rPr lang="fr-CA" dirty="0" smtClean="0"/>
              <a:t>Chaque connexion est associé à un client</a:t>
            </a:r>
          </a:p>
          <a:p>
            <a:pPr lvl="1"/>
            <a:r>
              <a:rPr lang="fr-CA" dirty="0" err="1" smtClean="0"/>
              <a:t>SessionLobby.cs</a:t>
            </a:r>
            <a:endParaRPr lang="fr-CA" dirty="0" smtClean="0"/>
          </a:p>
          <a:p>
            <a:pPr lvl="2"/>
            <a:r>
              <a:rPr lang="fr-CA" dirty="0" smtClean="0"/>
              <a:t>Singleton</a:t>
            </a:r>
          </a:p>
          <a:p>
            <a:pPr lvl="1"/>
            <a:r>
              <a:rPr lang="fr-CA" dirty="0" err="1" smtClean="0"/>
              <a:t>SessionJeu.cs</a:t>
            </a:r>
            <a:endParaRPr lang="fr-CA" dirty="0" smtClean="0"/>
          </a:p>
          <a:p>
            <a:pPr lvl="2"/>
            <a:r>
              <a:rPr lang="fr-CA" dirty="0" smtClean="0"/>
              <a:t>Une par partie</a:t>
            </a:r>
          </a:p>
          <a:p>
            <a:pPr lvl="2"/>
            <a:r>
              <a:rPr lang="en-CA" dirty="0" err="1" smtClean="0"/>
              <a:t>Liste</a:t>
            </a:r>
            <a:r>
              <a:rPr lang="en-CA" dirty="0" smtClean="0"/>
              <a:t> de connexions UDP</a:t>
            </a:r>
            <a:endParaRPr lang="fr-CA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smtClean="0"/>
              <a:t>Lobby</a:t>
            </a:r>
            <a:endParaRPr lang="fr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fr-CA" dirty="0" smtClean="0"/>
              <a:t>Affichage des victoires et défaites des joueurs</a:t>
            </a:r>
          </a:p>
          <a:p>
            <a:r>
              <a:rPr lang="fr-CA" dirty="0" smtClean="0"/>
              <a:t>Réception de message de mise à jour quand un client rejoint le lobby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41254" y="2693243"/>
            <a:ext cx="3067050" cy="4048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Espace réservé du contenu 2"/>
          <p:cNvSpPr txBox="1">
            <a:spLocks/>
          </p:cNvSpPr>
          <p:nvPr/>
        </p:nvSpPr>
        <p:spPr>
          <a:xfrm>
            <a:off x="611560" y="3140968"/>
            <a:ext cx="3528392" cy="3528392"/>
          </a:xfrm>
          <a:prstGeom prst="rect">
            <a:avLst/>
          </a:prstGeom>
        </p:spPr>
        <p:txBody>
          <a:bodyPr vert="horz">
            <a:normAutofit fontScale="92500" lnSpcReduction="10000"/>
          </a:bodyPr>
          <a:lstStyle/>
          <a:p>
            <a:pPr marL="320040" marR="0" lvl="0" indent="-320040" algn="l" defTabSz="914400" rtl="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ct val="60000"/>
              <a:buFont typeface="Wingdings"/>
              <a:buChar char=""/>
              <a:tabLst/>
              <a:defRPr/>
            </a:pPr>
            <a:r>
              <a:rPr kumimoji="0" lang="fr-CA" sz="29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À l’ouverture, demande l’information sur le profil</a:t>
            </a:r>
          </a:p>
          <a:p>
            <a:pPr marL="320040" marR="0" lvl="0" indent="-320040" algn="l" defTabSz="914400" rtl="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ct val="60000"/>
              <a:buFont typeface="Wingdings"/>
              <a:buChar char=""/>
              <a:tabLst/>
              <a:defRPr/>
            </a:pPr>
            <a:r>
              <a:rPr kumimoji="0" lang="fr-CA" sz="29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Quand la sélection de joueur change, on demande les informations sur le joueur sélectionné</a:t>
            </a:r>
            <a:endParaRPr kumimoji="0" lang="fr-CA" sz="29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12768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smtClean="0"/>
              <a:t>Base de données et LINQ</a:t>
            </a:r>
            <a:endParaRPr lang="fr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6983688" cy="4495800"/>
          </a:xfrm>
        </p:spPr>
        <p:txBody>
          <a:bodyPr>
            <a:normAutofit/>
          </a:bodyPr>
          <a:lstStyle/>
          <a:p>
            <a:r>
              <a:rPr lang="fr-CA" dirty="0" smtClean="0"/>
              <a:t>Nous avons choisi SQL Server</a:t>
            </a:r>
          </a:p>
          <a:p>
            <a:r>
              <a:rPr lang="fr-CA" dirty="0" smtClean="0"/>
              <a:t>Nous utilisons LINQ pour faire le lien entre C# et la base de données</a:t>
            </a:r>
          </a:p>
          <a:p>
            <a:r>
              <a:rPr lang="fr-CA" dirty="0" smtClean="0"/>
              <a:t>Les tables : </a:t>
            </a:r>
          </a:p>
          <a:p>
            <a:pPr lvl="1"/>
            <a:r>
              <a:rPr lang="fr-CA" dirty="0" smtClean="0"/>
              <a:t>Profil (à un ID d’avatar et de maillet)</a:t>
            </a:r>
          </a:p>
          <a:p>
            <a:pPr lvl="1"/>
            <a:r>
              <a:rPr lang="fr-CA" dirty="0" smtClean="0"/>
              <a:t>Avatar</a:t>
            </a:r>
          </a:p>
          <a:p>
            <a:pPr lvl="2"/>
            <a:r>
              <a:rPr lang="fr-CA" dirty="0" smtClean="0"/>
              <a:t>Possède le nom des parties qui constituent l’avatar</a:t>
            </a:r>
          </a:p>
          <a:p>
            <a:pPr lvl="1"/>
            <a:r>
              <a:rPr lang="fr-CA" dirty="0" smtClean="0"/>
              <a:t>Maillet</a:t>
            </a:r>
          </a:p>
          <a:p>
            <a:pPr lvl="1"/>
            <a:r>
              <a:rPr lang="fr-CA" dirty="0" err="1" smtClean="0"/>
              <a:t>Table_Jeu</a:t>
            </a:r>
            <a:r>
              <a:rPr lang="fr-CA" dirty="0" smtClean="0"/>
              <a:t> (peut avoir un profil)</a:t>
            </a:r>
          </a:p>
        </p:txBody>
      </p:sp>
    </p:spTree>
    <p:extLst>
      <p:ext uri="{BB962C8B-B14F-4D97-AF65-F5344CB8AC3E}">
        <p14:creationId xmlns:p14="http://schemas.microsoft.com/office/powerpoint/2010/main" val="618710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A" dirty="0" smtClean="0"/>
              <a:t>Création d’un compte et connexion</a:t>
            </a:r>
            <a:endParaRPr lang="fr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fr-CA" dirty="0" smtClean="0"/>
              <a:t>Client</a:t>
            </a:r>
          </a:p>
          <a:p>
            <a:pPr lvl="1"/>
            <a:r>
              <a:rPr lang="fr-CA" dirty="0" smtClean="0"/>
              <a:t>Vérification des champs (ils sont bien remplis)</a:t>
            </a:r>
          </a:p>
          <a:p>
            <a:pPr lvl="1">
              <a:buNone/>
            </a:pPr>
            <a:endParaRPr lang="fr-CA" dirty="0" smtClean="0"/>
          </a:p>
          <a:p>
            <a:r>
              <a:rPr lang="fr-CA" dirty="0" smtClean="0"/>
              <a:t>Serveur</a:t>
            </a:r>
          </a:p>
          <a:p>
            <a:pPr lvl="1"/>
            <a:r>
              <a:rPr lang="fr-CA" dirty="0" smtClean="0"/>
              <a:t>Vérification de doublon</a:t>
            </a:r>
          </a:p>
          <a:p>
            <a:pPr lvl="1"/>
            <a:r>
              <a:rPr lang="fr-CA" dirty="0" smtClean="0"/>
              <a:t>Ajout des informations dans la base de données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8230" y="4581128"/>
            <a:ext cx="2411562" cy="21628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33850" y="4509452"/>
            <a:ext cx="3702446" cy="23039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698101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smtClean="0"/>
              <a:t>Profil d’un joueur</a:t>
            </a:r>
            <a:endParaRPr lang="fr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7559752" cy="4495800"/>
          </a:xfrm>
        </p:spPr>
        <p:txBody>
          <a:bodyPr/>
          <a:lstStyle/>
          <a:p>
            <a:r>
              <a:rPr lang="fr-CA" dirty="0" smtClean="0"/>
              <a:t>Permet de changer son avatar, sa couleur de maillet, son mot de passe et son adresse courriel</a:t>
            </a:r>
          </a:p>
          <a:p>
            <a:r>
              <a:rPr lang="fr-CA" dirty="0" smtClean="0"/>
              <a:t>Il peut débloquer des éléments d’avatar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5404" y="3531466"/>
            <a:ext cx="4990812" cy="32099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93024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smtClean="0"/>
              <a:t>Profil d’un joueur – Coté serveur</a:t>
            </a:r>
            <a:endParaRPr lang="fr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7199712" cy="4495800"/>
          </a:xfrm>
        </p:spPr>
        <p:txBody>
          <a:bodyPr/>
          <a:lstStyle/>
          <a:p>
            <a:r>
              <a:rPr lang="fr-CA" dirty="0" smtClean="0"/>
              <a:t>À l’ouverture de la fenêtre côté client</a:t>
            </a:r>
          </a:p>
          <a:p>
            <a:pPr lvl="1"/>
            <a:r>
              <a:rPr lang="fr-CA" dirty="0" smtClean="0"/>
              <a:t>Envoi d’un message contenant les informations du profil de l’utilisateur</a:t>
            </a:r>
          </a:p>
          <a:p>
            <a:pPr lvl="1"/>
            <a:endParaRPr lang="fr-CA" dirty="0" smtClean="0"/>
          </a:p>
          <a:p>
            <a:r>
              <a:rPr lang="fr-CA" dirty="0" smtClean="0"/>
              <a:t>À l’enregistrement</a:t>
            </a:r>
          </a:p>
          <a:p>
            <a:pPr lvl="1"/>
            <a:r>
              <a:rPr lang="fr-CA" dirty="0" smtClean="0"/>
              <a:t>Réception du message de la part du client</a:t>
            </a:r>
          </a:p>
          <a:p>
            <a:pPr lvl="1"/>
            <a:r>
              <a:rPr lang="fr-CA" dirty="0" smtClean="0"/>
              <a:t>Vérifier que le mot de passe est différent</a:t>
            </a:r>
          </a:p>
          <a:p>
            <a:pPr lvl="1"/>
            <a:r>
              <a:rPr lang="fr-CA" dirty="0" smtClean="0"/>
              <a:t>Ne pas écraser les valeurs actuelles si les champs sont vides</a:t>
            </a:r>
          </a:p>
          <a:p>
            <a:pPr lvl="1"/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4013099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smtClean="0"/>
              <a:t>Profil d’un joueur – Coté client</a:t>
            </a:r>
            <a:endParaRPr lang="fr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fr-CA" dirty="0" smtClean="0"/>
              <a:t>Traite les données reçues du serveur</a:t>
            </a:r>
          </a:p>
          <a:p>
            <a:r>
              <a:rPr lang="fr-CA" dirty="0" smtClean="0"/>
              <a:t>Utilisation de </a:t>
            </a:r>
            <a:r>
              <a:rPr lang="fr-CA" dirty="0" err="1" smtClean="0"/>
              <a:t>binding</a:t>
            </a:r>
            <a:r>
              <a:rPr lang="fr-CA" dirty="0" smtClean="0"/>
              <a:t> et de </a:t>
            </a:r>
            <a:r>
              <a:rPr lang="fr-CA" dirty="0" err="1" smtClean="0"/>
              <a:t>converter</a:t>
            </a:r>
            <a:endParaRPr lang="fr-CA" dirty="0" smtClean="0"/>
          </a:p>
          <a:p>
            <a:r>
              <a:rPr lang="fr-CA" dirty="0" smtClean="0"/>
              <a:t>Utilisation de </a:t>
            </a:r>
            <a:r>
              <a:rPr lang="fr-CA" dirty="0" err="1" smtClean="0"/>
              <a:t>Grid</a:t>
            </a:r>
            <a:endParaRPr lang="fr-CA" dirty="0" smtClean="0"/>
          </a:p>
          <a:p>
            <a:r>
              <a:rPr lang="fr-CA" dirty="0" smtClean="0"/>
              <a:t>Les ressources sont locales</a:t>
            </a:r>
          </a:p>
          <a:p>
            <a:r>
              <a:rPr lang="fr-CA" dirty="0" smtClean="0"/>
              <a:t>Lors de l’enregistrement :</a:t>
            </a:r>
          </a:p>
          <a:p>
            <a:pPr lvl="1"/>
            <a:r>
              <a:rPr lang="fr-CA" dirty="0" smtClean="0"/>
              <a:t>Vérification des champs</a:t>
            </a:r>
          </a:p>
          <a:p>
            <a:pPr lvl="1"/>
            <a:r>
              <a:rPr lang="fr-CA" dirty="0" smtClean="0"/>
              <a:t>Vérification du maillet</a:t>
            </a:r>
          </a:p>
          <a:p>
            <a:pPr lvl="1"/>
            <a:r>
              <a:rPr lang="fr-CA" dirty="0" smtClean="0"/>
              <a:t>Vérification de l’avatar</a:t>
            </a:r>
          </a:p>
        </p:txBody>
      </p:sp>
    </p:spTree>
    <p:extLst>
      <p:ext uri="{BB962C8B-B14F-4D97-AF65-F5344CB8AC3E}">
        <p14:creationId xmlns:p14="http://schemas.microsoft.com/office/powerpoint/2010/main" val="4089521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A" dirty="0" smtClean="0"/>
              <a:t>Jauge d’énergie et tir puissant</a:t>
            </a:r>
            <a:endParaRPr lang="fr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7055696" cy="4495800"/>
          </a:xfrm>
        </p:spPr>
        <p:txBody>
          <a:bodyPr/>
          <a:lstStyle/>
          <a:p>
            <a:r>
              <a:rPr lang="fr-CA" dirty="0" smtClean="0"/>
              <a:t>Lorsque le joueur adverse touche la rondelle</a:t>
            </a:r>
          </a:p>
          <a:p>
            <a:endParaRPr lang="fr-CA" dirty="0" smtClean="0"/>
          </a:p>
          <a:p>
            <a:r>
              <a:rPr lang="fr-CA" dirty="0" smtClean="0"/>
              <a:t>Une fois la jauge remplie, il est possible d’activer le tir puissant</a:t>
            </a:r>
          </a:p>
          <a:p>
            <a:endParaRPr lang="fr-CA" dirty="0" smtClean="0"/>
          </a:p>
          <a:p>
            <a:r>
              <a:rPr lang="fr-CA" dirty="0" smtClean="0"/>
              <a:t>Le tir puissant reste jusqu’à ce que le joueur ait touché 5 fois la rondelle</a:t>
            </a: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43808" y="5629250"/>
            <a:ext cx="3557686" cy="4640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61182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A" dirty="0" smtClean="0"/>
              <a:t>Jauge d’énergie et tir puissant</a:t>
            </a:r>
            <a:endParaRPr lang="fr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7055696" cy="4495800"/>
          </a:xfrm>
        </p:spPr>
        <p:txBody>
          <a:bodyPr>
            <a:normAutofit fontScale="92500" lnSpcReduction="10000"/>
          </a:bodyPr>
          <a:lstStyle/>
          <a:p>
            <a:r>
              <a:rPr lang="fr-CA" dirty="0" smtClean="0"/>
              <a:t>Le client et le serveur calculent le niveau de jauge</a:t>
            </a:r>
          </a:p>
          <a:p>
            <a:r>
              <a:rPr lang="fr-CA" dirty="0" smtClean="0"/>
              <a:t>En ligne, le client utilise la valeur du serveur pour mettre à jour son affichage et ses propres données</a:t>
            </a:r>
          </a:p>
          <a:p>
            <a:r>
              <a:rPr lang="fr-CA" dirty="0" smtClean="0"/>
              <a:t>En ligne, chaque équipe possède sa jauge</a:t>
            </a:r>
          </a:p>
          <a:p>
            <a:r>
              <a:rPr lang="fr-CA" dirty="0" smtClean="0"/>
              <a:t>À chaque collision entre le maillet et la rondelle</a:t>
            </a:r>
          </a:p>
          <a:p>
            <a:pPr lvl="1"/>
            <a:r>
              <a:rPr lang="fr-CA" dirty="0" smtClean="0"/>
              <a:t>Vérifier s’il faut augmenter ou diminuer la jauge</a:t>
            </a:r>
          </a:p>
          <a:p>
            <a:pPr lvl="1"/>
            <a:r>
              <a:rPr lang="fr-CA" smtClean="0"/>
              <a:t>De quel </a:t>
            </a:r>
            <a:r>
              <a:rPr lang="fr-CA" dirty="0" smtClean="0"/>
              <a:t>coté modifier la jauge</a:t>
            </a:r>
          </a:p>
          <a:p>
            <a:pPr lvl="1"/>
            <a:r>
              <a:rPr lang="fr-CA" dirty="0" smtClean="0"/>
              <a:t>Si le tir puissant est activé</a:t>
            </a:r>
          </a:p>
        </p:txBody>
      </p:sp>
    </p:spTree>
    <p:extLst>
      <p:ext uri="{BB962C8B-B14F-4D97-AF65-F5344CB8AC3E}">
        <p14:creationId xmlns:p14="http://schemas.microsoft.com/office/powerpoint/2010/main" val="2513071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smtClean="0"/>
              <a:t>Tournois</a:t>
            </a:r>
            <a:endParaRPr lang="fr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6767664" cy="4495800"/>
          </a:xfrm>
        </p:spPr>
        <p:txBody>
          <a:bodyPr>
            <a:normAutofit/>
          </a:bodyPr>
          <a:lstStyle/>
          <a:p>
            <a:r>
              <a:rPr lang="fr-CA" sz="2600" dirty="0" smtClean="0"/>
              <a:t>Conversion complète du code des tournois de C++ à C#</a:t>
            </a:r>
          </a:p>
          <a:p>
            <a:r>
              <a:rPr lang="fr-CA" sz="2600" dirty="0" smtClean="0"/>
              <a:t>Une classe de logique : Tournoi</a:t>
            </a:r>
          </a:p>
          <a:p>
            <a:r>
              <a:rPr lang="fr-CA" sz="2600" dirty="0" smtClean="0"/>
              <a:t>Deux vues : </a:t>
            </a:r>
            <a:r>
              <a:rPr lang="fr-CA" sz="2600" dirty="0" err="1" smtClean="0"/>
              <a:t>VuePreTournoiLocal</a:t>
            </a:r>
            <a:r>
              <a:rPr lang="fr-CA" sz="2600" dirty="0" smtClean="0"/>
              <a:t> et </a:t>
            </a:r>
            <a:r>
              <a:rPr lang="fr-CA" sz="2600" dirty="0" err="1" smtClean="0"/>
              <a:t>VueResultatTournoi</a:t>
            </a:r>
            <a:endParaRPr lang="fr-CA" sz="2600" dirty="0" smtClean="0"/>
          </a:p>
          <a:p>
            <a:r>
              <a:rPr lang="fr-CA" sz="2600" dirty="0" smtClean="0"/>
              <a:t>Difficultés : apprentissage du XAML et du C#</a:t>
            </a:r>
            <a:endParaRPr lang="fr-CA" sz="2600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4365104"/>
            <a:ext cx="3240360" cy="1974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ZoneTexte 4"/>
          <p:cNvSpPr txBox="1"/>
          <p:nvPr/>
        </p:nvSpPr>
        <p:spPr>
          <a:xfrm>
            <a:off x="899592" y="6309320"/>
            <a:ext cx="32403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200" i="1" dirty="0" smtClean="0"/>
              <a:t>Interface des tournois</a:t>
            </a:r>
            <a:endParaRPr lang="fr-CA" sz="1200" i="1" dirty="0"/>
          </a:p>
        </p:txBody>
      </p:sp>
    </p:spTree>
    <p:extLst>
      <p:ext uri="{BB962C8B-B14F-4D97-AF65-F5344CB8AC3E}">
        <p14:creationId xmlns:p14="http://schemas.microsoft.com/office/powerpoint/2010/main" val="3957693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 smtClean="0"/>
              <a:t>L’équipe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5114948"/>
          </a:xfrm>
        </p:spPr>
        <p:txBody>
          <a:bodyPr/>
          <a:lstStyle/>
          <a:p>
            <a:r>
              <a:rPr lang="fr-CA" b="1" dirty="0" smtClean="0"/>
              <a:t>W.A.S.A.W</a:t>
            </a:r>
          </a:p>
          <a:p>
            <a:r>
              <a:rPr lang="fr-CA" sz="2000" dirty="0" smtClean="0"/>
              <a:t>François Pierre </a:t>
            </a:r>
            <a:r>
              <a:rPr lang="fr-CA" sz="2000" dirty="0" err="1" smtClean="0"/>
              <a:t>Doray</a:t>
            </a:r>
            <a:r>
              <a:rPr lang="fr-CA" sz="2000" dirty="0" smtClean="0"/>
              <a:t> </a:t>
            </a:r>
          </a:p>
          <a:p>
            <a:pPr lvl="1"/>
            <a:r>
              <a:rPr lang="fr-CA" sz="1700" dirty="0" smtClean="0"/>
              <a:t>Chef technique, réseau, </a:t>
            </a:r>
            <a:r>
              <a:rPr lang="fr-CA" sz="1700" dirty="0" err="1" smtClean="0"/>
              <a:t>iPad</a:t>
            </a:r>
            <a:endParaRPr lang="fr-CA" sz="1700" dirty="0" smtClean="0"/>
          </a:p>
          <a:p>
            <a:r>
              <a:rPr lang="fr-CA" sz="2000" dirty="0" smtClean="0"/>
              <a:t>Philippe Rosa-</a:t>
            </a:r>
            <a:r>
              <a:rPr lang="fr-CA" sz="2000" dirty="0" err="1" smtClean="0"/>
              <a:t>Pong</a:t>
            </a:r>
            <a:endParaRPr lang="fr-CA" sz="2000" dirty="0" smtClean="0"/>
          </a:p>
          <a:p>
            <a:pPr lvl="1"/>
            <a:r>
              <a:rPr lang="fr-CA" sz="1700" dirty="0" smtClean="0"/>
              <a:t>Graphisme, </a:t>
            </a:r>
            <a:r>
              <a:rPr lang="fr-CA" sz="1700" dirty="0" err="1" smtClean="0"/>
              <a:t>iPad</a:t>
            </a:r>
            <a:endParaRPr lang="fr-CA" sz="1700" dirty="0" smtClean="0"/>
          </a:p>
          <a:p>
            <a:r>
              <a:rPr lang="fr-CA" sz="2000" dirty="0" smtClean="0"/>
              <a:t> Alexandre </a:t>
            </a:r>
            <a:r>
              <a:rPr lang="fr-CA" sz="2000" dirty="0" err="1" smtClean="0"/>
              <a:t>Vanier</a:t>
            </a:r>
            <a:r>
              <a:rPr lang="fr-CA" sz="2000" dirty="0" smtClean="0"/>
              <a:t> </a:t>
            </a:r>
          </a:p>
          <a:p>
            <a:pPr lvl="1"/>
            <a:r>
              <a:rPr lang="fr-CA" sz="1700" dirty="0" smtClean="0"/>
              <a:t>Testeur en chef, parties réseau (UDP)</a:t>
            </a:r>
          </a:p>
          <a:p>
            <a:r>
              <a:rPr lang="fr-CA" sz="2000" dirty="0" smtClean="0"/>
              <a:t>Simon Delisle </a:t>
            </a:r>
          </a:p>
          <a:p>
            <a:pPr lvl="1"/>
            <a:r>
              <a:rPr lang="fr-CA" sz="1700" dirty="0" smtClean="0"/>
              <a:t>Chef administratif, BD, interactions TCP</a:t>
            </a:r>
          </a:p>
          <a:p>
            <a:r>
              <a:rPr lang="fr-CA" sz="2000" dirty="0" smtClean="0"/>
              <a:t>Émile Ouellet-Delorme</a:t>
            </a:r>
          </a:p>
          <a:p>
            <a:pPr lvl="1"/>
            <a:r>
              <a:rPr lang="fr-CA" sz="1700" dirty="0" smtClean="0"/>
              <a:t> Responsable des interfaces usager – client lourd, BD, sons</a:t>
            </a:r>
          </a:p>
          <a:p>
            <a:r>
              <a:rPr lang="fr-CA" sz="2000" dirty="0" smtClean="0"/>
              <a:t>Félix G. Harvey </a:t>
            </a:r>
          </a:p>
          <a:p>
            <a:pPr lvl="1"/>
            <a:r>
              <a:rPr lang="fr-CA" sz="1700" dirty="0" smtClean="0"/>
              <a:t>Responsable expériences utilisateurs, interactions TCP, client lourd</a:t>
            </a:r>
            <a:endParaRPr lang="fr-CA" sz="17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smtClean="0"/>
              <a:t>Connexion UDP</a:t>
            </a:r>
            <a:endParaRPr lang="fr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6839672" cy="4495800"/>
          </a:xfrm>
        </p:spPr>
        <p:txBody>
          <a:bodyPr>
            <a:normAutofit/>
          </a:bodyPr>
          <a:lstStyle/>
          <a:p>
            <a:r>
              <a:rPr lang="fr-CA" sz="2600" dirty="0" smtClean="0"/>
              <a:t>Comme le TCP, géré à l’aide de la librairie .NET</a:t>
            </a:r>
          </a:p>
          <a:p>
            <a:r>
              <a:rPr lang="fr-CA" sz="2600" dirty="0" smtClean="0"/>
              <a:t>Utilisé uniquement pour la partie OpenGL.</a:t>
            </a:r>
          </a:p>
          <a:p>
            <a:r>
              <a:rPr lang="fr-CA" sz="2600" dirty="0" smtClean="0"/>
              <a:t>Avantage : beaucoup plus rapide que TCP.</a:t>
            </a:r>
          </a:p>
          <a:p>
            <a:r>
              <a:rPr lang="fr-CA" sz="2600" dirty="0" smtClean="0"/>
              <a:t>Désavantage : Aucune garantie sur la livraison des paquets.</a:t>
            </a:r>
          </a:p>
          <a:p>
            <a:r>
              <a:rPr lang="fr-CA" sz="2600" dirty="0" smtClean="0"/>
              <a:t>Créées lors du démarrage d’une partie.</a:t>
            </a:r>
          </a:p>
          <a:p>
            <a:r>
              <a:rPr lang="fr-CA" sz="2600" dirty="0" smtClean="0"/>
              <a:t>Une connexion UDP par connexion TCP. </a:t>
            </a:r>
          </a:p>
          <a:p>
            <a:r>
              <a:rPr lang="fr-CA" sz="2600" dirty="0" smtClean="0"/>
              <a:t>Utilisation de </a:t>
            </a:r>
            <a:r>
              <a:rPr lang="fr-CA" sz="2600" dirty="0" err="1" smtClean="0"/>
              <a:t>UdpClient</a:t>
            </a:r>
            <a:r>
              <a:rPr lang="fr-CA" sz="2600" dirty="0" smtClean="0"/>
              <a:t> (.NET).</a:t>
            </a:r>
            <a:endParaRPr lang="fr-CA" sz="2600" dirty="0"/>
          </a:p>
        </p:txBody>
      </p:sp>
    </p:spTree>
    <p:extLst>
      <p:ext uri="{BB962C8B-B14F-4D97-AF65-F5344CB8AC3E}">
        <p14:creationId xmlns:p14="http://schemas.microsoft.com/office/powerpoint/2010/main" val="1451720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smtClean="0"/>
              <a:t>Démarrage d’une partie</a:t>
            </a:r>
            <a:endParaRPr lang="fr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fr-CA" sz="2600" dirty="0"/>
          </a:p>
          <a:p>
            <a:pPr marL="0" indent="0">
              <a:buNone/>
            </a:pPr>
            <a:endParaRPr lang="fr-CA" sz="2600" dirty="0"/>
          </a:p>
          <a:p>
            <a:pPr marL="0" indent="0" algn="ctr">
              <a:buNone/>
            </a:pPr>
            <a:endParaRPr lang="fr-CA" sz="2600" dirty="0" smtClean="0"/>
          </a:p>
          <a:p>
            <a:pPr marL="0" indent="0" algn="ctr">
              <a:buNone/>
            </a:pPr>
            <a:endParaRPr lang="fr-CA" sz="2600" dirty="0"/>
          </a:p>
          <a:p>
            <a:pPr marL="0" indent="0" algn="ctr">
              <a:buNone/>
            </a:pPr>
            <a:endParaRPr lang="fr-CA" sz="2600" dirty="0" smtClean="0"/>
          </a:p>
          <a:p>
            <a:pPr marL="0" indent="0">
              <a:buNone/>
            </a:pPr>
            <a:endParaRPr lang="fr-CA" sz="2000" dirty="0" smtClean="0"/>
          </a:p>
          <a:p>
            <a:pPr marL="0" indent="0">
              <a:buNone/>
            </a:pPr>
            <a:r>
              <a:rPr lang="fr-CA" sz="2000" dirty="0" smtClean="0"/>
              <a:t>Serveur</a:t>
            </a:r>
            <a:endParaRPr lang="fr-CA" sz="2000" dirty="0"/>
          </a:p>
        </p:txBody>
      </p:sp>
      <p:pic>
        <p:nvPicPr>
          <p:cNvPr id="4" name="Picture 2" descr="http://icons.iconarchive.com/icons/icons-land/vista-hardware-devices/256/Home-Server-ic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634702"/>
            <a:ext cx="1773532" cy="1773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080" y="2708920"/>
            <a:ext cx="2160240" cy="1627172"/>
          </a:xfrm>
          <a:prstGeom prst="rect">
            <a:avLst/>
          </a:prstGeom>
        </p:spPr>
      </p:pic>
      <p:cxnSp>
        <p:nvCxnSpPr>
          <p:cNvPr id="7" name="Connecteur droit avec flèche 6"/>
          <p:cNvCxnSpPr/>
          <p:nvPr/>
        </p:nvCxnSpPr>
        <p:spPr>
          <a:xfrm>
            <a:off x="2051720" y="2994742"/>
            <a:ext cx="309634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ZoneTexte 7"/>
          <p:cNvSpPr txBox="1"/>
          <p:nvPr/>
        </p:nvSpPr>
        <p:spPr>
          <a:xfrm>
            <a:off x="2051720" y="2605085"/>
            <a:ext cx="33123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200" dirty="0" smtClean="0"/>
              <a:t>1. Envoi du </a:t>
            </a:r>
            <a:r>
              <a:rPr lang="fr-CA" sz="1200" dirty="0" err="1" smtClean="0"/>
              <a:t>MessageDebuterPartie</a:t>
            </a:r>
            <a:r>
              <a:rPr lang="fr-CA" sz="1200" dirty="0" smtClean="0"/>
              <a:t> et du port d’écoute du serveur</a:t>
            </a:r>
            <a:endParaRPr lang="fr-CA" sz="1200" dirty="0"/>
          </a:p>
        </p:txBody>
      </p:sp>
      <p:cxnSp>
        <p:nvCxnSpPr>
          <p:cNvPr id="10" name="Connecteur droit avec flèche 9"/>
          <p:cNvCxnSpPr/>
          <p:nvPr/>
        </p:nvCxnSpPr>
        <p:spPr>
          <a:xfrm flipH="1">
            <a:off x="2051720" y="3426790"/>
            <a:ext cx="309634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ZoneTexte 11"/>
          <p:cNvSpPr txBox="1"/>
          <p:nvPr/>
        </p:nvSpPr>
        <p:spPr>
          <a:xfrm>
            <a:off x="5292080" y="4469050"/>
            <a:ext cx="21602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2000" dirty="0" smtClean="0"/>
              <a:t>Client</a:t>
            </a:r>
            <a:endParaRPr lang="fr-CA" dirty="0"/>
          </a:p>
        </p:txBody>
      </p:sp>
      <p:sp>
        <p:nvSpPr>
          <p:cNvPr id="13" name="ZoneTexte 12"/>
          <p:cNvSpPr txBox="1"/>
          <p:nvPr/>
        </p:nvSpPr>
        <p:spPr>
          <a:xfrm>
            <a:off x="2051720" y="3221799"/>
            <a:ext cx="33123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200" dirty="0" smtClean="0"/>
              <a:t>2. Envoi d’un port d’écoute choisi automatiquement</a:t>
            </a:r>
            <a:endParaRPr lang="fr-CA" sz="1200" dirty="0"/>
          </a:p>
        </p:txBody>
      </p:sp>
      <p:cxnSp>
        <p:nvCxnSpPr>
          <p:cNvPr id="15" name="Connecteur droit avec flèche 14"/>
          <p:cNvCxnSpPr/>
          <p:nvPr/>
        </p:nvCxnSpPr>
        <p:spPr>
          <a:xfrm>
            <a:off x="2051720" y="3930846"/>
            <a:ext cx="3096344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ZoneTexte 19"/>
          <p:cNvSpPr txBox="1"/>
          <p:nvPr/>
        </p:nvSpPr>
        <p:spPr>
          <a:xfrm>
            <a:off x="2051720" y="3714822"/>
            <a:ext cx="30243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200" dirty="0" smtClean="0"/>
              <a:t>3. Début des échanges de données</a:t>
            </a:r>
            <a:endParaRPr lang="fr-CA" sz="1200" dirty="0"/>
          </a:p>
        </p:txBody>
      </p:sp>
    </p:spTree>
    <p:extLst>
      <p:ext uri="{BB962C8B-B14F-4D97-AF65-F5344CB8AC3E}">
        <p14:creationId xmlns:p14="http://schemas.microsoft.com/office/powerpoint/2010/main" val="2919133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smtClean="0"/>
              <a:t>Fin de partie</a:t>
            </a:r>
            <a:endParaRPr lang="fr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6695656" cy="4495800"/>
          </a:xfrm>
        </p:spPr>
        <p:txBody>
          <a:bodyPr>
            <a:normAutofit/>
          </a:bodyPr>
          <a:lstStyle/>
          <a:p>
            <a:r>
              <a:rPr lang="fr-CA" sz="2800" dirty="0" smtClean="0"/>
              <a:t>Deux types : normale ou violente.</a:t>
            </a:r>
          </a:p>
          <a:p>
            <a:r>
              <a:rPr lang="fr-CA" sz="2800" dirty="0" smtClean="0"/>
              <a:t>Violente</a:t>
            </a:r>
          </a:p>
          <a:p>
            <a:pPr lvl="1"/>
            <a:r>
              <a:rPr lang="fr-CA" sz="2400" dirty="0"/>
              <a:t>C</a:t>
            </a:r>
            <a:r>
              <a:rPr lang="fr-CA" sz="2400" dirty="0" smtClean="0"/>
              <a:t>lient se déconnecte durant la partie.</a:t>
            </a:r>
          </a:p>
          <a:p>
            <a:pPr lvl="1"/>
            <a:r>
              <a:rPr lang="fr-CA" sz="2400" dirty="0" smtClean="0"/>
              <a:t>Entraîne la fin de la partie et le retour au menu</a:t>
            </a:r>
          </a:p>
          <a:p>
            <a:r>
              <a:rPr lang="fr-CA" sz="2600" dirty="0" smtClean="0"/>
              <a:t>Normale</a:t>
            </a:r>
          </a:p>
          <a:p>
            <a:pPr lvl="1"/>
            <a:r>
              <a:rPr lang="fr-CA" sz="2400" dirty="0" smtClean="0"/>
              <a:t>Serveur détecte la fin de la partie.</a:t>
            </a:r>
          </a:p>
          <a:p>
            <a:pPr lvl="1"/>
            <a:r>
              <a:rPr lang="fr-CA" sz="2400" dirty="0" smtClean="0"/>
              <a:t>Envoie un message à tous les clients pour le leur signaler.</a:t>
            </a:r>
            <a:endParaRPr lang="fr-CA" sz="2400" dirty="0"/>
          </a:p>
        </p:txBody>
      </p:sp>
    </p:spTree>
    <p:extLst>
      <p:ext uri="{BB962C8B-B14F-4D97-AF65-F5344CB8AC3E}">
        <p14:creationId xmlns:p14="http://schemas.microsoft.com/office/powerpoint/2010/main" val="875555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smtClean="0"/>
              <a:t>Tournois en ligne</a:t>
            </a:r>
            <a:endParaRPr lang="fr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6839672" cy="4495800"/>
          </a:xfrm>
        </p:spPr>
        <p:txBody>
          <a:bodyPr>
            <a:normAutofit/>
          </a:bodyPr>
          <a:lstStyle/>
          <a:p>
            <a:r>
              <a:rPr lang="fr-CA" sz="2600" dirty="0" smtClean="0"/>
              <a:t>Taille fixe de 8 joueurs.</a:t>
            </a:r>
          </a:p>
          <a:p>
            <a:r>
              <a:rPr lang="fr-CA" sz="2600" dirty="0" smtClean="0"/>
              <a:t>Côté serveur: géré par </a:t>
            </a:r>
            <a:r>
              <a:rPr lang="fr-CA" sz="2600" dirty="0" err="1" smtClean="0"/>
              <a:t>SessionTournoi</a:t>
            </a:r>
            <a:r>
              <a:rPr lang="fr-CA" sz="2600" dirty="0" smtClean="0"/>
              <a:t>.</a:t>
            </a:r>
          </a:p>
          <a:p>
            <a:r>
              <a:rPr lang="fr-CA" sz="2600" dirty="0" smtClean="0"/>
              <a:t>Côté client : géré par </a:t>
            </a:r>
            <a:r>
              <a:rPr lang="fr-CA" sz="2600" dirty="0" err="1" smtClean="0"/>
              <a:t>VueResultatTournoiEnLigne</a:t>
            </a:r>
            <a:r>
              <a:rPr lang="fr-CA" sz="2600" dirty="0" smtClean="0"/>
              <a:t> et Partie.</a:t>
            </a:r>
          </a:p>
          <a:p>
            <a:r>
              <a:rPr lang="fr-CA" sz="2600" dirty="0" smtClean="0"/>
              <a:t>Charge très importante pour le serveur (jusqu’à 4 parties simultanées).</a:t>
            </a:r>
          </a:p>
          <a:p>
            <a:r>
              <a:rPr lang="fr-CA" sz="2600" dirty="0" smtClean="0"/>
              <a:t>Très difficile </a:t>
            </a:r>
            <a:r>
              <a:rPr lang="fr-CA" sz="2600" smtClean="0"/>
              <a:t>à </a:t>
            </a:r>
            <a:r>
              <a:rPr lang="fr-CA" sz="2600" smtClean="0"/>
              <a:t>déboguer et </a:t>
            </a:r>
            <a:r>
              <a:rPr lang="fr-CA" sz="2600" dirty="0" smtClean="0"/>
              <a:t>à tester.</a:t>
            </a:r>
          </a:p>
        </p:txBody>
      </p:sp>
    </p:spTree>
    <p:extLst>
      <p:ext uri="{BB962C8B-B14F-4D97-AF65-F5344CB8AC3E}">
        <p14:creationId xmlns:p14="http://schemas.microsoft.com/office/powerpoint/2010/main" val="2884883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smtClean="0"/>
              <a:t>Tournois en ligne (suite)</a:t>
            </a:r>
            <a:endParaRPr lang="fr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6839672" cy="4495800"/>
          </a:xfrm>
        </p:spPr>
        <p:txBody>
          <a:bodyPr>
            <a:normAutofit/>
          </a:bodyPr>
          <a:lstStyle/>
          <a:p>
            <a:r>
              <a:rPr lang="fr-CA" sz="2600" dirty="0" smtClean="0"/>
              <a:t>Problèmes rencontrés au niveau de la charge.</a:t>
            </a:r>
          </a:p>
          <a:p>
            <a:r>
              <a:rPr lang="fr-CA" sz="2600" dirty="0" smtClean="0"/>
              <a:t>Conséquence : pas plus de 1 tournoi simultané sans latence.</a:t>
            </a:r>
          </a:p>
          <a:p>
            <a:endParaRPr lang="fr-CA" sz="2600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3068960"/>
            <a:ext cx="4896544" cy="2992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755576" y="6093296"/>
            <a:ext cx="32403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200" i="1" dirty="0" smtClean="0"/>
              <a:t>Interface des tournois en ligne</a:t>
            </a:r>
            <a:endParaRPr lang="fr-CA" sz="1200" i="1" dirty="0"/>
          </a:p>
        </p:txBody>
      </p:sp>
    </p:spTree>
    <p:extLst>
      <p:ext uri="{BB962C8B-B14F-4D97-AF65-F5344CB8AC3E}">
        <p14:creationId xmlns:p14="http://schemas.microsoft.com/office/powerpoint/2010/main" val="497457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smtClean="0"/>
              <a:t>Messages réseau</a:t>
            </a:r>
            <a:endParaRPr lang="fr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fr-CA" b="1" dirty="0" smtClean="0"/>
              <a:t>Fonctionnement</a:t>
            </a:r>
            <a:endParaRPr lang="fr-CA" dirty="0" smtClean="0"/>
          </a:p>
          <a:p>
            <a:pPr lvl="1"/>
            <a:r>
              <a:rPr lang="fr-CA" dirty="0" smtClean="0"/>
              <a:t>Messages définis par des classes</a:t>
            </a:r>
          </a:p>
          <a:p>
            <a:pPr lvl="1"/>
            <a:r>
              <a:rPr lang="fr-CA" dirty="0" smtClean="0"/>
              <a:t>Transmis sous forme sérialisée</a:t>
            </a:r>
          </a:p>
          <a:p>
            <a:pPr lvl="2"/>
            <a:r>
              <a:rPr lang="fr-CA" sz="2000" dirty="0" err="1" smtClean="0"/>
              <a:t>System.Runtime.Serialization.Formatters.Binary</a:t>
            </a:r>
            <a:endParaRPr lang="fr-CA" sz="2000" dirty="0" smtClean="0"/>
          </a:p>
          <a:p>
            <a:pPr lvl="1"/>
            <a:r>
              <a:rPr lang="fr-CA" dirty="0" smtClean="0"/>
              <a:t>Traités par un délégué</a:t>
            </a:r>
          </a:p>
          <a:p>
            <a:endParaRPr lang="fr-CA" dirty="0" smtClean="0"/>
          </a:p>
          <a:p>
            <a:endParaRPr lang="fr-CA" dirty="0"/>
          </a:p>
        </p:txBody>
      </p:sp>
      <p:sp>
        <p:nvSpPr>
          <p:cNvPr id="4" name="Rectangle 3"/>
          <p:cNvSpPr/>
          <p:nvPr/>
        </p:nvSpPr>
        <p:spPr>
          <a:xfrm>
            <a:off x="179512" y="4509120"/>
            <a:ext cx="1872208" cy="18131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lang="fr-CA" sz="12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MsgConnexion</a:t>
            </a:r>
            <a:endParaRPr lang="fr-CA" sz="12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fr-CA" sz="12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r>
              <a:rPr lang="fr-CA" sz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nomUtilisateur</a:t>
            </a:r>
            <a:endParaRPr lang="fr-CA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r>
              <a:rPr lang="fr-CA" sz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motDePasse</a:t>
            </a:r>
            <a:r>
              <a:rPr lang="fr-CA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fr-CA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436096" y="4509120"/>
            <a:ext cx="1872208" cy="18131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lang="fr-CA" sz="12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MsgConnexion</a:t>
            </a:r>
            <a:endParaRPr lang="fr-CA" sz="12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fr-CA" sz="12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r>
              <a:rPr lang="fr-CA" sz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nomUtilisateur</a:t>
            </a:r>
            <a:endParaRPr lang="fr-CA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r>
              <a:rPr lang="fr-CA" sz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motDePasse</a:t>
            </a:r>
            <a:r>
              <a:rPr lang="fr-CA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fr-CA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123728" y="4509120"/>
            <a:ext cx="962898" cy="181314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000011100111111001110101101111010110110101101110110101111010101001011110101101010101101010</a:t>
            </a:r>
            <a:endParaRPr lang="fr-CA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3" name="AutoShape 4" descr="D:\Documents\Clicpage\Application\Sources d'ic%F4nes\open_icon_library-full\icons\png\128x128\categories\applications-internet-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CA"/>
          </a:p>
        </p:txBody>
      </p:sp>
      <p:sp>
        <p:nvSpPr>
          <p:cNvPr id="20" name="Rectangle 19"/>
          <p:cNvSpPr/>
          <p:nvPr/>
        </p:nvSpPr>
        <p:spPr>
          <a:xfrm>
            <a:off x="4382867" y="4509120"/>
            <a:ext cx="980878" cy="181314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000011100111111001110101101111010110110101101110110101111010101001011110101101010101101010</a:t>
            </a:r>
            <a:endParaRPr lang="fr-CA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21" name="Image 2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2539" y="4831705"/>
            <a:ext cx="1167977" cy="1167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82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smtClean="0"/>
              <a:t>Messages réseau</a:t>
            </a:r>
            <a:endParaRPr lang="fr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6623648" cy="4495800"/>
          </a:xfrm>
        </p:spPr>
        <p:txBody>
          <a:bodyPr/>
          <a:lstStyle/>
          <a:p>
            <a:r>
              <a:rPr lang="fr-CA" b="1" dirty="0" smtClean="0"/>
              <a:t>Avantages</a:t>
            </a:r>
          </a:p>
          <a:p>
            <a:pPr lvl="1"/>
            <a:r>
              <a:rPr lang="fr-CA" dirty="0" smtClean="0"/>
              <a:t>Auto-documentation du protocole de communication</a:t>
            </a:r>
          </a:p>
          <a:p>
            <a:pPr lvl="1"/>
            <a:r>
              <a:rPr lang="fr-CA" dirty="0" smtClean="0"/>
              <a:t>Aucun code spécifique à écrire pour encoder/décoder les messages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2907948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smtClean="0"/>
              <a:t>Messages réseau</a:t>
            </a:r>
            <a:endParaRPr lang="fr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6623648" cy="4495800"/>
          </a:xfrm>
        </p:spPr>
        <p:txBody>
          <a:bodyPr/>
          <a:lstStyle/>
          <a:p>
            <a:r>
              <a:rPr lang="fr-CA" b="1" dirty="0" smtClean="0"/>
              <a:t>Difficultés rencontrées</a:t>
            </a:r>
          </a:p>
          <a:p>
            <a:pPr lvl="1"/>
            <a:r>
              <a:rPr lang="fr-CA" dirty="0" smtClean="0"/>
              <a:t>Tendance à inclure des éléments volumineux dans les messages</a:t>
            </a:r>
          </a:p>
          <a:p>
            <a:pPr lvl="1"/>
            <a:r>
              <a:rPr lang="fr-CA" dirty="0" smtClean="0"/>
              <a:t>S’enregistrer / se </a:t>
            </a:r>
            <a:r>
              <a:rPr lang="fr-CA" dirty="0" err="1" smtClean="0"/>
              <a:t>désenregistrer</a:t>
            </a:r>
            <a:r>
              <a:rPr lang="fr-CA" dirty="0" smtClean="0"/>
              <a:t> pour chaque message à recevoir</a:t>
            </a:r>
          </a:p>
          <a:p>
            <a:pPr lvl="2"/>
            <a:r>
              <a:rPr lang="fr-CA" dirty="0" smtClean="0"/>
              <a:t>Pourrait être automatisé</a:t>
            </a:r>
          </a:p>
          <a:p>
            <a:pPr lvl="1"/>
            <a:r>
              <a:rPr lang="fr-CA" dirty="0" smtClean="0"/>
              <a:t>Protocole non ouvert</a:t>
            </a:r>
          </a:p>
          <a:p>
            <a:pPr lvl="2"/>
            <a:r>
              <a:rPr lang="fr-CA" dirty="0" smtClean="0"/>
              <a:t>SOAP, </a:t>
            </a:r>
            <a:r>
              <a:rPr lang="fr-CA" dirty="0" err="1" smtClean="0"/>
              <a:t>Json</a:t>
            </a:r>
            <a:endParaRPr lang="fr-CA" dirty="0" smtClean="0"/>
          </a:p>
          <a:p>
            <a:pPr lvl="1"/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2787106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smtClean="0"/>
              <a:t>Déroulement d’une partie</a:t>
            </a:r>
            <a:endParaRPr lang="fr-CA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4269965"/>
            <a:ext cx="2160240" cy="1627172"/>
          </a:xfrm>
          <a:prstGeom prst="rect">
            <a:avLst/>
          </a:prstGeom>
        </p:spPr>
      </p:pic>
      <p:pic>
        <p:nvPicPr>
          <p:cNvPr id="1026" name="Picture 2" descr="http://icons.iconarchive.com/icons/icons-land/vista-hardware-devices/256/Home-Server-ic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2" y="1860193"/>
            <a:ext cx="1773532" cy="1773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4" y="4269965"/>
            <a:ext cx="2160240" cy="1627172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15347" y="6539375"/>
            <a:ext cx="83529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100" dirty="0" smtClean="0">
                <a:solidFill>
                  <a:schemeClr val="tx2"/>
                </a:solidFill>
              </a:rPr>
              <a:t>Source de l’image de serveur: </a:t>
            </a:r>
            <a:r>
              <a:rPr lang="fr-CA" sz="1100" dirty="0">
                <a:solidFill>
                  <a:schemeClr val="tx2"/>
                </a:solidFill>
                <a:hlinkClick r:id="rId4"/>
              </a:rPr>
              <a:t>http://icons.iconarchive.com/icons/icons-land/vista-hardware-devices/256/Home-Server-icon.png</a:t>
            </a:r>
            <a:endParaRPr lang="fr-CA" sz="1100" dirty="0">
              <a:solidFill>
                <a:schemeClr val="tx2"/>
              </a:solidFill>
            </a:endParaRPr>
          </a:p>
        </p:txBody>
      </p:sp>
      <p:cxnSp>
        <p:nvCxnSpPr>
          <p:cNvPr id="10" name="Connecteur droit avec flèche 9"/>
          <p:cNvCxnSpPr/>
          <p:nvPr/>
        </p:nvCxnSpPr>
        <p:spPr>
          <a:xfrm flipV="1">
            <a:off x="2771800" y="3549885"/>
            <a:ext cx="792088" cy="57606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avec flèche 11"/>
          <p:cNvCxnSpPr/>
          <p:nvPr/>
        </p:nvCxnSpPr>
        <p:spPr>
          <a:xfrm>
            <a:off x="4797360" y="3451112"/>
            <a:ext cx="710744" cy="67483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ZoneTexte 13"/>
          <p:cNvSpPr txBox="1"/>
          <p:nvPr/>
        </p:nvSpPr>
        <p:spPr>
          <a:xfrm>
            <a:off x="106165" y="3585917"/>
            <a:ext cx="2051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 smtClean="0"/>
              <a:t>Connexions UDP</a:t>
            </a:r>
            <a:endParaRPr lang="fr-CA" dirty="0"/>
          </a:p>
        </p:txBody>
      </p:sp>
      <p:sp>
        <p:nvSpPr>
          <p:cNvPr id="16" name="ZoneTexte 15"/>
          <p:cNvSpPr txBox="1"/>
          <p:nvPr/>
        </p:nvSpPr>
        <p:spPr>
          <a:xfrm>
            <a:off x="106165" y="2698569"/>
            <a:ext cx="2051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 smtClean="0"/>
              <a:t>Serveur</a:t>
            </a:r>
            <a:endParaRPr lang="fr-CA" dirty="0"/>
          </a:p>
        </p:txBody>
      </p:sp>
      <p:sp>
        <p:nvSpPr>
          <p:cNvPr id="17" name="ZoneTexte 16"/>
          <p:cNvSpPr txBox="1"/>
          <p:nvPr/>
        </p:nvSpPr>
        <p:spPr>
          <a:xfrm>
            <a:off x="106165" y="4995778"/>
            <a:ext cx="2051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 smtClean="0"/>
              <a:t>Clients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2468444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smtClean="0"/>
              <a:t>Déroulement d’une partie</a:t>
            </a:r>
            <a:endParaRPr lang="fr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"/>
          </p:nvPr>
        </p:nvSpPr>
        <p:spPr>
          <a:xfrm>
            <a:off x="1259632" y="1600200"/>
            <a:ext cx="6408712" cy="4939175"/>
          </a:xfrm>
        </p:spPr>
        <p:txBody>
          <a:bodyPr>
            <a:normAutofit lnSpcReduction="10000"/>
          </a:bodyPr>
          <a:lstStyle/>
          <a:p>
            <a:r>
              <a:rPr lang="fr-CA" dirty="0" smtClean="0"/>
              <a:t>Serveur</a:t>
            </a:r>
          </a:p>
          <a:p>
            <a:pPr lvl="1"/>
            <a:r>
              <a:rPr lang="fr-CA" dirty="0" smtClean="0"/>
              <a:t>Reçoit les actions des clients.</a:t>
            </a:r>
          </a:p>
          <a:p>
            <a:pPr lvl="1"/>
            <a:r>
              <a:rPr lang="fr-CA" dirty="0" smtClean="0"/>
              <a:t>Calcule la physique.</a:t>
            </a:r>
          </a:p>
          <a:p>
            <a:pPr lvl="1"/>
            <a:r>
              <a:rPr lang="fr-CA" dirty="0" smtClean="0"/>
              <a:t>Transmet aux clients</a:t>
            </a:r>
          </a:p>
          <a:p>
            <a:pPr lvl="2"/>
            <a:r>
              <a:rPr lang="fr-CA" dirty="0"/>
              <a:t>Résultats des calculs </a:t>
            </a:r>
            <a:r>
              <a:rPr lang="fr-CA" dirty="0" smtClean="0"/>
              <a:t>physiques </a:t>
            </a:r>
            <a:r>
              <a:rPr lang="fr-CA" i="1" dirty="0" smtClean="0"/>
              <a:t>et</a:t>
            </a:r>
            <a:endParaRPr lang="fr-CA" dirty="0" smtClean="0"/>
          </a:p>
          <a:p>
            <a:pPr lvl="2"/>
            <a:r>
              <a:rPr lang="fr-CA" dirty="0" smtClean="0"/>
              <a:t>Actions de tous les autres clients</a:t>
            </a:r>
            <a:endParaRPr lang="fr-CA" i="1" dirty="0" smtClean="0"/>
          </a:p>
          <a:p>
            <a:r>
              <a:rPr lang="fr-CA" dirty="0" smtClean="0"/>
              <a:t>Clients</a:t>
            </a:r>
          </a:p>
          <a:p>
            <a:pPr lvl="1"/>
            <a:r>
              <a:rPr lang="fr-CA" dirty="0" smtClean="0"/>
              <a:t>Transmettent des actions au serveur.</a:t>
            </a:r>
          </a:p>
          <a:p>
            <a:pPr lvl="1"/>
            <a:r>
              <a:rPr lang="fr-CA" dirty="0" smtClean="0"/>
              <a:t>Affichent le jeu selon les données</a:t>
            </a:r>
          </a:p>
          <a:p>
            <a:pPr lvl="2"/>
            <a:r>
              <a:rPr lang="fr-CA" dirty="0" smtClean="0"/>
              <a:t>Reçues du serveur </a:t>
            </a:r>
            <a:r>
              <a:rPr lang="fr-CA" i="1" dirty="0" smtClean="0"/>
              <a:t>ou</a:t>
            </a:r>
            <a:endParaRPr lang="fr-CA" dirty="0" smtClean="0"/>
          </a:p>
          <a:p>
            <a:pPr lvl="2"/>
            <a:r>
              <a:rPr lang="fr-CA" dirty="0" smtClean="0"/>
              <a:t>Calculées localement</a:t>
            </a:r>
          </a:p>
          <a:p>
            <a:pPr lvl="2"/>
            <a:endParaRPr lang="fr-CA" dirty="0" smtClean="0"/>
          </a:p>
          <a:p>
            <a:pPr lvl="1"/>
            <a:endParaRPr lang="fr-CA" dirty="0" smtClean="0"/>
          </a:p>
          <a:p>
            <a:pPr lvl="1"/>
            <a:endParaRPr lang="fr-CA" dirty="0"/>
          </a:p>
        </p:txBody>
      </p:sp>
      <p:pic>
        <p:nvPicPr>
          <p:cNvPr id="4" name="Picture 2" descr="http://icons.iconarchive.com/icons/icons-land/vista-hardware-devices/256/Home-Server-ic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147" y="1566961"/>
            <a:ext cx="1540768" cy="1540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4232552"/>
            <a:ext cx="1338373" cy="1008112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21" y="4448576"/>
            <a:ext cx="1338373" cy="1008112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15347" y="6539375"/>
            <a:ext cx="83529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100" dirty="0" smtClean="0">
                <a:solidFill>
                  <a:schemeClr val="tx2"/>
                </a:solidFill>
              </a:rPr>
              <a:t>Source de l’image de serveur: </a:t>
            </a:r>
            <a:r>
              <a:rPr lang="fr-CA" sz="1100" dirty="0">
                <a:solidFill>
                  <a:schemeClr val="tx2"/>
                </a:solidFill>
                <a:hlinkClick r:id="rId4"/>
              </a:rPr>
              <a:t>http://icons.iconarchive.com/icons/icons-land/vista-hardware-devices/256/Home-Server-icon.png</a:t>
            </a:r>
            <a:endParaRPr lang="fr-CA" sz="11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9701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smtClean="0"/>
              <a:t>Quoi de neuf</a:t>
            </a:r>
            <a:endParaRPr lang="fr-CA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fr-CA" b="1" dirty="0" smtClean="0"/>
              <a:t>Requis</a:t>
            </a:r>
          </a:p>
          <a:p>
            <a:pPr lvl="1"/>
            <a:r>
              <a:rPr lang="fr-CA" dirty="0" smtClean="0"/>
              <a:t>Interfaces C#</a:t>
            </a:r>
          </a:p>
          <a:p>
            <a:pPr lvl="1"/>
            <a:r>
              <a:rPr lang="fr-CA" dirty="0" smtClean="0"/>
              <a:t>Jeu en ligne</a:t>
            </a:r>
          </a:p>
          <a:p>
            <a:r>
              <a:rPr lang="fr-CA" b="1" dirty="0" smtClean="0"/>
              <a:t>Ajouts principaux de W.A.S.A.W</a:t>
            </a:r>
          </a:p>
          <a:p>
            <a:pPr lvl="1"/>
            <a:r>
              <a:rPr lang="fr-CA" dirty="0" smtClean="0"/>
              <a:t>Jets d’air (utilisation du micro)</a:t>
            </a:r>
          </a:p>
          <a:p>
            <a:pPr lvl="1"/>
            <a:r>
              <a:rPr lang="fr-CA" dirty="0" smtClean="0"/>
              <a:t>Jeu en ligne 1 </a:t>
            </a:r>
            <a:r>
              <a:rPr lang="en-CA" dirty="0" err="1" smtClean="0"/>
              <a:t>vs</a:t>
            </a:r>
            <a:r>
              <a:rPr lang="en-CA" dirty="0" smtClean="0"/>
              <a:t> 1, 2 </a:t>
            </a:r>
            <a:r>
              <a:rPr lang="en-CA" dirty="0" err="1" smtClean="0"/>
              <a:t>vs</a:t>
            </a:r>
            <a:r>
              <a:rPr lang="en-CA" dirty="0" smtClean="0"/>
              <a:t> 2, 1 </a:t>
            </a:r>
            <a:r>
              <a:rPr lang="en-CA" dirty="0" err="1" smtClean="0"/>
              <a:t>vs</a:t>
            </a:r>
            <a:r>
              <a:rPr lang="en-CA" dirty="0" smtClean="0"/>
              <a:t> 2</a:t>
            </a:r>
            <a:endParaRPr lang="fr-CA" dirty="0" smtClean="0"/>
          </a:p>
          <a:p>
            <a:pPr lvl="1"/>
            <a:r>
              <a:rPr lang="fr-CA" dirty="0" smtClean="0"/>
              <a:t>Tournois en ligne</a:t>
            </a:r>
          </a:p>
          <a:p>
            <a:pPr lvl="1"/>
            <a:r>
              <a:rPr lang="fr-CA" dirty="0" smtClean="0"/>
              <a:t>Profils, avatars</a:t>
            </a:r>
          </a:p>
          <a:p>
            <a:pPr lvl="1"/>
            <a:r>
              <a:rPr lang="fr-CA" dirty="0" smtClean="0"/>
              <a:t>Accomplissements, items </a:t>
            </a:r>
            <a:r>
              <a:rPr lang="fr-CA" dirty="0" err="1" smtClean="0"/>
              <a:t>déverrouillables</a:t>
            </a:r>
            <a:endParaRPr lang="fr-CA" dirty="0" smtClean="0"/>
          </a:p>
          <a:p>
            <a:pPr lvl="1"/>
            <a:r>
              <a:rPr lang="fr-CA" dirty="0" smtClean="0"/>
              <a:t>Murets destructibles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smtClean="0"/>
              <a:t>Déroulement d’une partie</a:t>
            </a:r>
            <a:endParaRPr lang="fr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6047584" cy="4495800"/>
          </a:xfrm>
        </p:spPr>
        <p:txBody>
          <a:bodyPr/>
          <a:lstStyle/>
          <a:p>
            <a:r>
              <a:rPr lang="fr-CA" b="1" dirty="0" smtClean="0"/>
              <a:t>Avantages</a:t>
            </a:r>
            <a:endParaRPr lang="fr-CA" dirty="0" smtClean="0"/>
          </a:p>
          <a:p>
            <a:pPr lvl="1"/>
            <a:r>
              <a:rPr lang="fr-CA" dirty="0" smtClean="0"/>
              <a:t>Équitable pour tous les joueurs, pas de tricherie</a:t>
            </a:r>
          </a:p>
          <a:p>
            <a:pPr lvl="1"/>
            <a:r>
              <a:rPr lang="fr-CA" dirty="0" smtClean="0"/>
              <a:t>Masque les problèmes de connexion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2484991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smtClean="0"/>
              <a:t>Déroulement d’une partie</a:t>
            </a:r>
            <a:endParaRPr lang="fr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6695656" cy="4495800"/>
          </a:xfrm>
        </p:spPr>
        <p:txBody>
          <a:bodyPr/>
          <a:lstStyle/>
          <a:p>
            <a:r>
              <a:rPr lang="fr-CA" b="1" dirty="0" smtClean="0"/>
              <a:t>Difficultés rencontrées</a:t>
            </a:r>
          </a:p>
          <a:p>
            <a:pPr lvl="1"/>
            <a:r>
              <a:rPr lang="fr-CA" dirty="0" smtClean="0"/>
              <a:t>Grande utilisation des ressources du serveur</a:t>
            </a:r>
          </a:p>
          <a:p>
            <a:pPr lvl="1"/>
            <a:r>
              <a:rPr lang="fr-CA" dirty="0" smtClean="0"/>
              <a:t>Messages reçus/envoyés à des moments différents</a:t>
            </a:r>
          </a:p>
          <a:p>
            <a:pPr lvl="2"/>
            <a:r>
              <a:rPr lang="fr-CA" dirty="0" err="1" smtClean="0"/>
              <a:t>Mutex</a:t>
            </a:r>
            <a:endParaRPr lang="fr-CA" dirty="0" smtClean="0"/>
          </a:p>
          <a:p>
            <a:pPr lvl="1"/>
            <a:endParaRPr lang="fr-CA" dirty="0" smtClean="0"/>
          </a:p>
          <a:p>
            <a:pPr lvl="1"/>
            <a:endParaRPr lang="fr-CA" b="1" dirty="0"/>
          </a:p>
        </p:txBody>
      </p:sp>
    </p:spTree>
    <p:extLst>
      <p:ext uri="{BB962C8B-B14F-4D97-AF65-F5344CB8AC3E}">
        <p14:creationId xmlns:p14="http://schemas.microsoft.com/office/powerpoint/2010/main" val="3541043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smtClean="0"/>
              <a:t>Jet d’air</a:t>
            </a:r>
            <a:endParaRPr lang="fr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"/>
          </p:nvPr>
        </p:nvSpPr>
        <p:spPr>
          <a:xfrm>
            <a:off x="611560" y="1628800"/>
            <a:ext cx="8153400" cy="4495800"/>
          </a:xfrm>
        </p:spPr>
        <p:txBody>
          <a:bodyPr>
            <a:normAutofit/>
          </a:bodyPr>
          <a:lstStyle/>
          <a:p>
            <a:r>
              <a:rPr lang="fr-CA" b="1" dirty="0" smtClean="0"/>
              <a:t>Fonctionnement du jet d’air</a:t>
            </a:r>
          </a:p>
          <a:p>
            <a:pPr lvl="1"/>
            <a:r>
              <a:rPr lang="fr-CA" dirty="0" smtClean="0"/>
              <a:t>Deux modes</a:t>
            </a:r>
          </a:p>
          <a:p>
            <a:pPr lvl="2"/>
            <a:r>
              <a:rPr lang="fr-CA" dirty="0" smtClean="0"/>
              <a:t>Automatisé</a:t>
            </a:r>
          </a:p>
          <a:p>
            <a:pPr lvl="2"/>
            <a:r>
              <a:rPr lang="fr-CA" dirty="0" smtClean="0"/>
              <a:t>Utilisation du micro</a:t>
            </a:r>
          </a:p>
          <a:p>
            <a:pPr lvl="2"/>
            <a:endParaRPr lang="fr-CA" dirty="0" smtClean="0"/>
          </a:p>
          <a:p>
            <a:pPr lvl="1"/>
            <a:r>
              <a:rPr lang="fr-CA" dirty="0" smtClean="0"/>
              <a:t>Force de poussée dépend de:</a:t>
            </a:r>
          </a:p>
          <a:p>
            <a:pPr lvl="2"/>
            <a:r>
              <a:rPr lang="fr-CA" dirty="0" smtClean="0"/>
              <a:t>La distance avec le centre du jet d’air</a:t>
            </a:r>
          </a:p>
          <a:p>
            <a:pPr lvl="2"/>
            <a:r>
              <a:rPr lang="fr-CA" dirty="0" smtClean="0"/>
              <a:t>La taille du jet d’air</a:t>
            </a:r>
          </a:p>
          <a:p>
            <a:pPr lvl="2"/>
            <a:r>
              <a:rPr lang="fr-CA" dirty="0" smtClean="0"/>
              <a:t>Le niveau d’enregistrement du micro</a:t>
            </a:r>
          </a:p>
          <a:p>
            <a:pPr lvl="1"/>
            <a:r>
              <a:rPr lang="fr-CA" dirty="0" smtClean="0"/>
              <a:t>L’équipe adverse détermine la force de </a:t>
            </a:r>
            <a:r>
              <a:rPr lang="fr-CA" dirty="0" smtClean="0"/>
              <a:t>vos jets d’air</a:t>
            </a:r>
            <a:endParaRPr lang="fr-CA" dirty="0" smtClean="0"/>
          </a:p>
          <a:p>
            <a:pPr lvl="2"/>
            <a:endParaRPr lang="fr-CA" dirty="0" smtClean="0"/>
          </a:p>
          <a:p>
            <a:pPr lvl="1"/>
            <a:endParaRPr lang="fr-CA" b="1" dirty="0" smtClean="0"/>
          </a:p>
          <a:p>
            <a:pPr lvl="1"/>
            <a:endParaRPr lang="en-CA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2390031"/>
            <a:ext cx="2880320" cy="134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81890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Utilisation et </a:t>
            </a:r>
            <a:r>
              <a:rPr lang="en-CA" dirty="0" err="1" smtClean="0"/>
              <a:t>calibrage</a:t>
            </a:r>
            <a:r>
              <a:rPr lang="en-CA" dirty="0" smtClean="0"/>
              <a:t> du micro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fr-CA" dirty="0"/>
              <a:t>Apprentissage de l’utilisation d’un micro</a:t>
            </a:r>
          </a:p>
          <a:p>
            <a:pPr lvl="1"/>
            <a:r>
              <a:rPr lang="fr-CA" dirty="0"/>
              <a:t>C# pour recueillir le niveau d’enregistrement</a:t>
            </a:r>
          </a:p>
          <a:p>
            <a:pPr lvl="1"/>
            <a:r>
              <a:rPr lang="en-US" dirty="0" err="1"/>
              <a:t>Utilisation</a:t>
            </a:r>
            <a:r>
              <a:rPr lang="en-US" dirty="0"/>
              <a:t> </a:t>
            </a:r>
            <a:r>
              <a:rPr lang="en-US" dirty="0" smtClean="0"/>
              <a:t>de la DLL </a:t>
            </a:r>
            <a:r>
              <a:rPr lang="en-US" dirty="0" err="1" smtClean="0"/>
              <a:t>Naudio</a:t>
            </a:r>
            <a:endParaRPr lang="en-US" dirty="0" smtClean="0"/>
          </a:p>
          <a:p>
            <a:pPr marL="365760" lvl="1" indent="0">
              <a:buNone/>
            </a:pPr>
            <a:endParaRPr lang="en-CA" dirty="0"/>
          </a:p>
          <a:p>
            <a:r>
              <a:rPr lang="en-CA" dirty="0" err="1" smtClean="0"/>
              <a:t>Fonctionnnement</a:t>
            </a:r>
            <a:r>
              <a:rPr lang="en-CA" dirty="0" smtClean="0"/>
              <a:t> du </a:t>
            </a:r>
            <a:br>
              <a:rPr lang="en-CA" dirty="0" smtClean="0"/>
            </a:br>
            <a:r>
              <a:rPr lang="en-CA" dirty="0" err="1" smtClean="0"/>
              <a:t>calibrage</a:t>
            </a:r>
            <a:endParaRPr lang="en-CA" dirty="0" smtClean="0"/>
          </a:p>
          <a:p>
            <a:pPr lvl="1"/>
            <a:r>
              <a:rPr lang="en-CA" dirty="0" smtClean="0"/>
              <a:t>Menu options</a:t>
            </a:r>
          </a:p>
          <a:p>
            <a:pPr lvl="1"/>
            <a:r>
              <a:rPr lang="en-CA" dirty="0" err="1" smtClean="0"/>
              <a:t>Moyenne</a:t>
            </a:r>
            <a:r>
              <a:rPr lang="en-CA" dirty="0" smtClean="0"/>
              <a:t> du </a:t>
            </a:r>
            <a:r>
              <a:rPr lang="en-CA" dirty="0" err="1" smtClean="0"/>
              <a:t>niveau</a:t>
            </a:r>
            <a:r>
              <a:rPr lang="en-CA" dirty="0" smtClean="0"/>
              <a:t> </a:t>
            </a:r>
            <a:r>
              <a:rPr lang="en-CA" dirty="0" err="1" smtClean="0"/>
              <a:t>d’enregistrement</a:t>
            </a:r>
            <a:endParaRPr lang="en-CA" dirty="0" smtClean="0"/>
          </a:p>
          <a:p>
            <a:pPr lvl="1"/>
            <a:r>
              <a:rPr lang="en-CA" dirty="0" err="1" smtClean="0"/>
              <a:t>Changement</a:t>
            </a:r>
            <a:r>
              <a:rPr lang="en-CA" dirty="0" smtClean="0"/>
              <a:t> de la </a:t>
            </a:r>
            <a:r>
              <a:rPr lang="en-CA" dirty="0" err="1" smtClean="0"/>
              <a:t>valeur</a:t>
            </a:r>
            <a:r>
              <a:rPr lang="en-CA" dirty="0" smtClean="0"/>
              <a:t> “</a:t>
            </a:r>
            <a:r>
              <a:rPr lang="en-CA" dirty="0" err="1" smtClean="0"/>
              <a:t>MicrophoneLevel</a:t>
            </a:r>
            <a:r>
              <a:rPr lang="en-CA" dirty="0" smtClean="0"/>
              <a:t>”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3439666"/>
            <a:ext cx="1981200" cy="1276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21880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Interfaces windows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CA" dirty="0" smtClean="0"/>
              <a:t>Conception des interfaces</a:t>
            </a:r>
          </a:p>
          <a:p>
            <a:r>
              <a:rPr lang="en-CA" dirty="0" err="1" smtClean="0"/>
              <a:t>Apprentissage</a:t>
            </a:r>
            <a:r>
              <a:rPr lang="en-CA" dirty="0" smtClean="0"/>
              <a:t> du XAML</a:t>
            </a:r>
          </a:p>
          <a:p>
            <a:r>
              <a:rPr lang="en-CA" dirty="0" err="1" smtClean="0"/>
              <a:t>Création</a:t>
            </a:r>
            <a:r>
              <a:rPr lang="en-CA" dirty="0" smtClean="0"/>
              <a:t> de styles</a:t>
            </a:r>
          </a:p>
          <a:p>
            <a:pPr lvl="1"/>
            <a:r>
              <a:rPr lang="en-CA" dirty="0" smtClean="0"/>
              <a:t>Cases à </a:t>
            </a:r>
            <a:r>
              <a:rPr lang="en-CA" dirty="0" err="1" smtClean="0"/>
              <a:t>cocher</a:t>
            </a:r>
            <a:r>
              <a:rPr lang="en-CA" dirty="0" smtClean="0"/>
              <a:t>, </a:t>
            </a:r>
            <a:r>
              <a:rPr lang="en-CA" dirty="0" err="1" smtClean="0"/>
              <a:t>boîtes</a:t>
            </a:r>
            <a:r>
              <a:rPr lang="en-CA" dirty="0" smtClean="0"/>
              <a:t> de </a:t>
            </a:r>
            <a:r>
              <a:rPr lang="en-CA" dirty="0" err="1" smtClean="0"/>
              <a:t>texte</a:t>
            </a:r>
            <a:endParaRPr lang="en-CA" dirty="0" smtClean="0"/>
          </a:p>
          <a:p>
            <a:pPr lvl="1"/>
            <a:endParaRPr lang="en-US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3861048"/>
            <a:ext cx="1066800" cy="44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3861048"/>
            <a:ext cx="3286125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59413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3931890"/>
            <a:ext cx="2343150" cy="165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 smtClean="0"/>
              <a:t>Gestion</a:t>
            </a:r>
            <a:r>
              <a:rPr lang="en-CA" dirty="0" smtClean="0"/>
              <a:t> de </a:t>
            </a:r>
            <a:r>
              <a:rPr lang="en-CA" dirty="0" err="1" smtClean="0"/>
              <a:t>projet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CA" b="1" dirty="0" smtClean="0"/>
              <a:t>Haute </a:t>
            </a:r>
            <a:r>
              <a:rPr lang="en-CA" b="1" dirty="0" err="1" smtClean="0"/>
              <a:t>cohésion</a:t>
            </a:r>
            <a:endParaRPr lang="en-CA" b="1" dirty="0" smtClean="0"/>
          </a:p>
          <a:p>
            <a:pPr lvl="1"/>
            <a:r>
              <a:rPr lang="en-CA" dirty="0" err="1" smtClean="0"/>
              <a:t>Équipe</a:t>
            </a:r>
            <a:r>
              <a:rPr lang="en-CA" dirty="0" smtClean="0"/>
              <a:t> </a:t>
            </a:r>
            <a:r>
              <a:rPr lang="en-CA" dirty="0" err="1" smtClean="0"/>
              <a:t>similaire</a:t>
            </a:r>
            <a:r>
              <a:rPr lang="en-CA" dirty="0" smtClean="0"/>
              <a:t> au </a:t>
            </a:r>
            <a:r>
              <a:rPr lang="en-CA" dirty="0" err="1" smtClean="0"/>
              <a:t>projet</a:t>
            </a:r>
            <a:r>
              <a:rPr lang="en-CA" dirty="0" smtClean="0"/>
              <a:t> 2</a:t>
            </a:r>
          </a:p>
          <a:p>
            <a:pPr lvl="2"/>
            <a:r>
              <a:rPr lang="en-CA" dirty="0" err="1" smtClean="0"/>
              <a:t>Seul</a:t>
            </a:r>
            <a:r>
              <a:rPr lang="en-CA" dirty="0" smtClean="0"/>
              <a:t> Félix </a:t>
            </a:r>
            <a:r>
              <a:rPr lang="en-CA" dirty="0" err="1" smtClean="0"/>
              <a:t>est</a:t>
            </a:r>
            <a:r>
              <a:rPr lang="en-CA" dirty="0" smtClean="0"/>
              <a:t> un nouveau </a:t>
            </a:r>
            <a:r>
              <a:rPr lang="en-CA" dirty="0" err="1" smtClean="0"/>
              <a:t>membre</a:t>
            </a:r>
            <a:endParaRPr lang="en-CA" dirty="0" smtClean="0"/>
          </a:p>
          <a:p>
            <a:pPr lvl="1"/>
            <a:r>
              <a:rPr lang="en-CA" dirty="0" smtClean="0"/>
              <a:t>Feedback entre les </a:t>
            </a:r>
            <a:r>
              <a:rPr lang="en-CA" dirty="0" err="1" smtClean="0"/>
              <a:t>membres</a:t>
            </a:r>
            <a:r>
              <a:rPr lang="en-CA" dirty="0" smtClean="0"/>
              <a:t> de </a:t>
            </a:r>
            <a:r>
              <a:rPr lang="en-CA" dirty="0" err="1" smtClean="0"/>
              <a:t>l’équipe</a:t>
            </a:r>
            <a:endParaRPr lang="en-CA" dirty="0" smtClean="0"/>
          </a:p>
          <a:p>
            <a:r>
              <a:rPr lang="en-CA" b="1" dirty="0" smtClean="0"/>
              <a:t>Communication </a:t>
            </a:r>
            <a:r>
              <a:rPr lang="en-CA" b="1" dirty="0" err="1" smtClean="0"/>
              <a:t>très</a:t>
            </a:r>
            <a:r>
              <a:rPr lang="en-CA" b="1" dirty="0" smtClean="0"/>
              <a:t> </a:t>
            </a:r>
            <a:r>
              <a:rPr lang="en-CA" b="1" dirty="0" err="1" smtClean="0"/>
              <a:t>présente</a:t>
            </a:r>
            <a:endParaRPr lang="en-CA" b="1" dirty="0" smtClean="0"/>
          </a:p>
          <a:p>
            <a:pPr lvl="1"/>
            <a:r>
              <a:rPr lang="en-CA" dirty="0" smtClean="0"/>
              <a:t>Travail </a:t>
            </a:r>
            <a:r>
              <a:rPr lang="en-CA" dirty="0" err="1" smtClean="0"/>
              <a:t>dans</a:t>
            </a:r>
            <a:r>
              <a:rPr lang="en-CA" dirty="0" smtClean="0"/>
              <a:t> la </a:t>
            </a:r>
            <a:r>
              <a:rPr lang="en-CA" dirty="0" err="1" smtClean="0"/>
              <a:t>même</a:t>
            </a:r>
            <a:r>
              <a:rPr lang="en-CA" dirty="0" smtClean="0"/>
              <a:t> direction</a:t>
            </a:r>
          </a:p>
          <a:p>
            <a:pPr lvl="1"/>
            <a:r>
              <a:rPr lang="en-CA" dirty="0" err="1" smtClean="0"/>
              <a:t>Équipe</a:t>
            </a:r>
            <a:r>
              <a:rPr lang="en-CA" dirty="0" smtClean="0"/>
              <a:t> </a:t>
            </a:r>
            <a:r>
              <a:rPr lang="en-CA" dirty="0" err="1" smtClean="0"/>
              <a:t>motivée</a:t>
            </a:r>
            <a:r>
              <a:rPr lang="en-CA" dirty="0" smtClean="0"/>
              <a:t> et </a:t>
            </a:r>
            <a:r>
              <a:rPr lang="en-CA" dirty="0" err="1" smtClean="0"/>
              <a:t>efficace</a:t>
            </a:r>
            <a:endParaRPr lang="en-CA" dirty="0" smtClean="0"/>
          </a:p>
          <a:p>
            <a:pPr lvl="1"/>
            <a:r>
              <a:rPr lang="en-CA" dirty="0" err="1" smtClean="0"/>
              <a:t>Réseau</a:t>
            </a:r>
            <a:r>
              <a:rPr lang="en-CA" dirty="0" smtClean="0"/>
              <a:t> de </a:t>
            </a:r>
            <a:r>
              <a:rPr lang="en-CA" dirty="0" err="1" smtClean="0"/>
              <a:t>gestion</a:t>
            </a:r>
            <a:r>
              <a:rPr lang="en-CA" dirty="0" smtClean="0"/>
              <a:t> </a:t>
            </a:r>
            <a:r>
              <a:rPr lang="en-CA" dirty="0" err="1" smtClean="0"/>
              <a:t>d’équipe</a:t>
            </a:r>
            <a:endParaRPr lang="en-CA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9415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 smtClean="0"/>
              <a:t>Processus</a:t>
            </a:r>
            <a:r>
              <a:rPr lang="en-CA" dirty="0" smtClean="0"/>
              <a:t> </a:t>
            </a:r>
            <a:r>
              <a:rPr lang="en-CA" dirty="0" err="1" smtClean="0"/>
              <a:t>logiciels</a:t>
            </a:r>
            <a:r>
              <a:rPr lang="en-CA" dirty="0" smtClean="0"/>
              <a:t> </a:t>
            </a:r>
            <a:r>
              <a:rPr lang="en-CA" dirty="0" err="1" smtClean="0"/>
              <a:t>employés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CA" dirty="0" smtClean="0"/>
              <a:t>Phases </a:t>
            </a:r>
            <a:r>
              <a:rPr lang="en-CA" dirty="0" err="1" smtClean="0"/>
              <a:t>d’inception</a:t>
            </a:r>
            <a:r>
              <a:rPr lang="en-CA" dirty="0" smtClean="0"/>
              <a:t> et </a:t>
            </a:r>
            <a:r>
              <a:rPr lang="en-CA" dirty="0" err="1" smtClean="0"/>
              <a:t>d’élaboration</a:t>
            </a:r>
            <a:endParaRPr lang="en-CA" dirty="0" smtClean="0"/>
          </a:p>
          <a:p>
            <a:pPr lvl="1"/>
            <a:r>
              <a:rPr lang="en-CA" dirty="0" err="1" smtClean="0"/>
              <a:t>Approche</a:t>
            </a:r>
            <a:r>
              <a:rPr lang="en-CA" dirty="0" smtClean="0"/>
              <a:t> </a:t>
            </a:r>
            <a:r>
              <a:rPr lang="en-CA" b="1" dirty="0" err="1" smtClean="0"/>
              <a:t>disciplinée</a:t>
            </a:r>
            <a:endParaRPr lang="en-CA" b="1" dirty="0" smtClean="0"/>
          </a:p>
          <a:p>
            <a:pPr lvl="2"/>
            <a:r>
              <a:rPr lang="en-CA" dirty="0" smtClean="0"/>
              <a:t>design et Architecture</a:t>
            </a:r>
          </a:p>
          <a:p>
            <a:pPr lvl="2"/>
            <a:r>
              <a:rPr lang="en-CA" dirty="0" err="1" smtClean="0"/>
              <a:t>Tâches</a:t>
            </a:r>
            <a:r>
              <a:rPr lang="en-CA" dirty="0" smtClean="0"/>
              <a:t> </a:t>
            </a:r>
            <a:r>
              <a:rPr lang="en-CA" dirty="0" err="1" smtClean="0"/>
              <a:t>clairement</a:t>
            </a:r>
            <a:r>
              <a:rPr lang="en-CA" dirty="0" smtClean="0"/>
              <a:t> </a:t>
            </a:r>
            <a:r>
              <a:rPr lang="en-CA" dirty="0" err="1" smtClean="0"/>
              <a:t>subdivisées</a:t>
            </a:r>
            <a:endParaRPr lang="en-CA" dirty="0" smtClean="0"/>
          </a:p>
          <a:p>
            <a:pPr lvl="2"/>
            <a:r>
              <a:rPr lang="en-CA" dirty="0" err="1" smtClean="0"/>
              <a:t>Tâches</a:t>
            </a:r>
            <a:r>
              <a:rPr lang="en-CA" dirty="0" smtClean="0"/>
              <a:t> </a:t>
            </a:r>
            <a:r>
              <a:rPr lang="en-CA" dirty="0" err="1" smtClean="0"/>
              <a:t>attribuées</a:t>
            </a:r>
            <a:r>
              <a:rPr lang="en-CA" dirty="0" smtClean="0"/>
              <a:t> aux </a:t>
            </a:r>
            <a:r>
              <a:rPr lang="en-CA" dirty="0" err="1" smtClean="0"/>
              <a:t>membres</a:t>
            </a:r>
            <a:endParaRPr lang="en-CA" dirty="0" smtClean="0"/>
          </a:p>
          <a:p>
            <a:r>
              <a:rPr lang="en-CA" dirty="0" smtClean="0"/>
              <a:t>Phases de construction et de transition</a:t>
            </a:r>
          </a:p>
          <a:p>
            <a:pPr lvl="1"/>
            <a:r>
              <a:rPr lang="en-CA" dirty="0" err="1" smtClean="0"/>
              <a:t>Approche</a:t>
            </a:r>
            <a:r>
              <a:rPr lang="en-CA" dirty="0" smtClean="0"/>
              <a:t> </a:t>
            </a:r>
            <a:r>
              <a:rPr lang="en-CA" b="1" dirty="0" smtClean="0"/>
              <a:t>agile</a:t>
            </a:r>
          </a:p>
          <a:p>
            <a:pPr lvl="2"/>
            <a:r>
              <a:rPr lang="en-CA" dirty="0" err="1" smtClean="0"/>
              <a:t>Programmation</a:t>
            </a:r>
            <a:r>
              <a:rPr lang="en-CA" dirty="0" smtClean="0"/>
              <a:t> en </a:t>
            </a:r>
            <a:r>
              <a:rPr lang="en-CA" dirty="0" err="1" smtClean="0"/>
              <a:t>binome</a:t>
            </a:r>
            <a:endParaRPr lang="en-CA" dirty="0" smtClean="0"/>
          </a:p>
          <a:p>
            <a:pPr lvl="2"/>
            <a:r>
              <a:rPr lang="en-CA" dirty="0" smtClean="0"/>
              <a:t>Communication </a:t>
            </a:r>
            <a:r>
              <a:rPr lang="en-CA" dirty="0" err="1" smtClean="0"/>
              <a:t>élevée</a:t>
            </a:r>
            <a:r>
              <a:rPr lang="en-CA" dirty="0" smtClean="0"/>
              <a:t> entre les </a:t>
            </a:r>
            <a:r>
              <a:rPr lang="en-CA" dirty="0" err="1" smtClean="0"/>
              <a:t>membres</a:t>
            </a:r>
            <a:endParaRPr lang="en-CA" dirty="0" smtClean="0"/>
          </a:p>
          <a:p>
            <a:pPr lvl="2"/>
            <a:r>
              <a:rPr lang="en-CA" dirty="0" err="1" smtClean="0"/>
              <a:t>Propriété</a:t>
            </a:r>
            <a:r>
              <a:rPr lang="en-CA" dirty="0" smtClean="0"/>
              <a:t> commune du 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5891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 smtClean="0"/>
              <a:t>Réunions</a:t>
            </a:r>
            <a:r>
              <a:rPr lang="en-CA" dirty="0" smtClean="0"/>
              <a:t> </a:t>
            </a:r>
            <a:r>
              <a:rPr lang="en-CA" dirty="0" err="1" smtClean="0"/>
              <a:t>ponctuelles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b="1" dirty="0" err="1" smtClean="0"/>
              <a:t>Réunion</a:t>
            </a:r>
            <a:r>
              <a:rPr lang="en-CA" b="1" dirty="0" smtClean="0"/>
              <a:t> </a:t>
            </a:r>
            <a:r>
              <a:rPr lang="en-CA" b="1" dirty="0" err="1" smtClean="0"/>
              <a:t>d’introduction</a:t>
            </a:r>
            <a:endParaRPr lang="en-CA" b="1" dirty="0" smtClean="0"/>
          </a:p>
          <a:p>
            <a:pPr lvl="1"/>
            <a:r>
              <a:rPr lang="en-CA" dirty="0" smtClean="0"/>
              <a:t>Mardi </a:t>
            </a:r>
            <a:r>
              <a:rPr lang="en-CA" dirty="0" err="1" smtClean="0"/>
              <a:t>matin</a:t>
            </a:r>
            <a:endParaRPr lang="en-CA" dirty="0" smtClean="0"/>
          </a:p>
          <a:p>
            <a:pPr lvl="1"/>
            <a:r>
              <a:rPr lang="en-CA" dirty="0" smtClean="0"/>
              <a:t>Tour de table</a:t>
            </a:r>
          </a:p>
          <a:p>
            <a:pPr lvl="1"/>
            <a:r>
              <a:rPr lang="en-CA" dirty="0" err="1" smtClean="0"/>
              <a:t>Sujets</a:t>
            </a:r>
            <a:r>
              <a:rPr lang="en-CA" dirty="0" smtClean="0"/>
              <a:t> de discussion </a:t>
            </a:r>
            <a:r>
              <a:rPr lang="en-CA" dirty="0" err="1" smtClean="0"/>
              <a:t>préalablement</a:t>
            </a:r>
            <a:r>
              <a:rPr lang="en-CA" dirty="0" smtClean="0"/>
              <a:t> </a:t>
            </a:r>
            <a:r>
              <a:rPr lang="en-CA" dirty="0" err="1" smtClean="0"/>
              <a:t>choisis</a:t>
            </a:r>
            <a:endParaRPr lang="en-CA" dirty="0" smtClean="0"/>
          </a:p>
          <a:p>
            <a:pPr lvl="2"/>
            <a:r>
              <a:rPr lang="en-CA" dirty="0" smtClean="0"/>
              <a:t>Utilisation de Facebook</a:t>
            </a:r>
          </a:p>
          <a:p>
            <a:pPr lvl="1"/>
            <a:r>
              <a:rPr lang="en-CA" dirty="0" err="1" smtClean="0"/>
              <a:t>Objectifs</a:t>
            </a:r>
            <a:r>
              <a:rPr lang="en-CA" dirty="0" smtClean="0"/>
              <a:t> de la </a:t>
            </a:r>
            <a:r>
              <a:rPr lang="en-CA" dirty="0" err="1" smtClean="0"/>
              <a:t>semaine</a:t>
            </a:r>
            <a:r>
              <a:rPr lang="en-CA" dirty="0" smtClean="0"/>
              <a:t> </a:t>
            </a:r>
            <a:r>
              <a:rPr lang="en-CA" dirty="0" err="1" smtClean="0"/>
              <a:t>définis</a:t>
            </a:r>
            <a:endParaRPr lang="en-CA" dirty="0" smtClean="0"/>
          </a:p>
          <a:p>
            <a:pPr lvl="1"/>
            <a:r>
              <a:rPr lang="en-CA" dirty="0" smtClean="0"/>
              <a:t>Feedback</a:t>
            </a:r>
          </a:p>
          <a:p>
            <a:r>
              <a:rPr lang="en-CA" b="1" dirty="0" err="1" smtClean="0"/>
              <a:t>Réunion</a:t>
            </a:r>
            <a:r>
              <a:rPr lang="en-CA" b="1" dirty="0" smtClean="0"/>
              <a:t> de conclusion</a:t>
            </a:r>
          </a:p>
          <a:p>
            <a:pPr lvl="1"/>
            <a:r>
              <a:rPr lang="en-CA" dirty="0" err="1" smtClean="0"/>
              <a:t>Mercredi</a:t>
            </a:r>
            <a:r>
              <a:rPr lang="en-CA" dirty="0" smtClean="0"/>
              <a:t> midi</a:t>
            </a:r>
          </a:p>
          <a:p>
            <a:pPr lvl="1"/>
            <a:r>
              <a:rPr lang="en-CA" dirty="0" smtClean="0"/>
              <a:t>Tour de table</a:t>
            </a:r>
          </a:p>
          <a:p>
            <a:pPr lvl="1"/>
            <a:r>
              <a:rPr lang="en-CA" dirty="0" err="1" smtClean="0"/>
              <a:t>Objectifs</a:t>
            </a:r>
            <a:r>
              <a:rPr lang="en-CA" dirty="0" smtClean="0"/>
              <a:t> pour la </a:t>
            </a:r>
            <a:r>
              <a:rPr lang="en-CA" dirty="0" err="1" smtClean="0"/>
              <a:t>prochaine</a:t>
            </a:r>
            <a:r>
              <a:rPr lang="en-CA" dirty="0" smtClean="0"/>
              <a:t> </a:t>
            </a:r>
            <a:r>
              <a:rPr lang="en-CA" dirty="0" err="1" smtClean="0"/>
              <a:t>semaine</a:t>
            </a:r>
            <a:endParaRPr lang="en-CA" dirty="0" smtClean="0"/>
          </a:p>
          <a:p>
            <a:pPr lvl="1"/>
            <a:r>
              <a:rPr lang="en-CA" dirty="0" smtClean="0"/>
              <a:t>Feedback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2271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smtClean="0"/>
              <a:t>Une Expérience Mobile</a:t>
            </a:r>
            <a:endParaRPr lang="fr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fr-CA" b="1" dirty="0" smtClean="0"/>
              <a:t>Migration du mode édition vers l’iPad.</a:t>
            </a:r>
          </a:p>
          <a:p>
            <a:pPr lvl="1"/>
            <a:r>
              <a:rPr lang="fr-CA" dirty="0" smtClean="0"/>
              <a:t>Apprentissage de l’Objectif-C</a:t>
            </a:r>
          </a:p>
          <a:p>
            <a:pPr lvl="1"/>
            <a:r>
              <a:rPr lang="fr-CA" dirty="0" smtClean="0"/>
              <a:t>Passage d’OpenGL à OpenGL ES</a:t>
            </a:r>
          </a:p>
          <a:p>
            <a:pPr lvl="2"/>
            <a:r>
              <a:rPr lang="fr-CA" dirty="0" smtClean="0"/>
              <a:t>Absence de fonction</a:t>
            </a:r>
          </a:p>
          <a:p>
            <a:pPr lvl="2"/>
            <a:r>
              <a:rPr lang="fr-CA" dirty="0" smtClean="0"/>
              <a:t>Contraintes inattendues</a:t>
            </a:r>
          </a:p>
          <a:p>
            <a:pPr lvl="2"/>
            <a:r>
              <a:rPr lang="fr-CA" dirty="0" smtClean="0"/>
              <a:t>Élément devant être modifier en conséquence.</a:t>
            </a:r>
          </a:p>
          <a:p>
            <a:pPr lvl="2"/>
            <a:r>
              <a:rPr lang="fr-CA" dirty="0" smtClean="0"/>
              <a:t>Bogues concernant les anciens modèles </a:t>
            </a:r>
          </a:p>
          <a:p>
            <a:pPr lvl="1"/>
            <a:r>
              <a:rPr lang="fr-CA" dirty="0" smtClean="0"/>
              <a:t>Traduction d’élément pouvant être toujours			fonctionnel.</a:t>
            </a:r>
          </a:p>
          <a:p>
            <a:pPr lvl="1"/>
            <a:endParaRPr lang="en-CA" dirty="0" smtClean="0"/>
          </a:p>
        </p:txBody>
      </p:sp>
    </p:spTree>
    <p:extLst>
      <p:ext uri="{BB962C8B-B14F-4D97-AF65-F5344CB8AC3E}">
        <p14:creationId xmlns:p14="http://schemas.microsoft.com/office/powerpoint/2010/main" val="4105309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smtClean="0"/>
              <a:t>Une Vue Amusante et Intuitive</a:t>
            </a:r>
            <a:endParaRPr lang="fr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320040" lvl="1" indent="-320040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</a:pPr>
            <a:r>
              <a:rPr lang="fr-CA" sz="2900" b="1" dirty="0" smtClean="0"/>
              <a:t>Seulement deux modes de vue existe</a:t>
            </a:r>
          </a:p>
          <a:p>
            <a:pPr marL="320040" lvl="1" indent="-320040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</a:pPr>
            <a:endParaRPr lang="fr-CA" dirty="0" smtClean="0"/>
          </a:p>
          <a:p>
            <a:pPr marL="320040" lvl="1" indent="-320040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</a:pPr>
            <a:endParaRPr lang="fr-CA" dirty="0" smtClean="0"/>
          </a:p>
          <a:p>
            <a:r>
              <a:rPr lang="fr-CA" b="1" dirty="0" smtClean="0"/>
              <a:t>Méthode de déplacement en vue libre</a:t>
            </a:r>
          </a:p>
          <a:p>
            <a:pPr lvl="1"/>
            <a:r>
              <a:rPr lang="fr-CA" dirty="0" smtClean="0"/>
              <a:t>Utilisation des fonctions Multi-</a:t>
            </a:r>
            <a:r>
              <a:rPr lang="fr-CA" dirty="0" err="1" smtClean="0"/>
              <a:t>Touch</a:t>
            </a:r>
            <a:r>
              <a:rPr lang="fr-CA" dirty="0" smtClean="0"/>
              <a:t> du iPad</a:t>
            </a:r>
          </a:p>
          <a:p>
            <a:pPr lvl="1"/>
            <a:r>
              <a:rPr lang="fr-CA" dirty="0" smtClean="0"/>
              <a:t>Boutons pour avancer et reculer</a:t>
            </a:r>
          </a:p>
          <a:p>
            <a:pPr lvl="1"/>
            <a:endParaRPr lang="fr-CA" dirty="0"/>
          </a:p>
        </p:txBody>
      </p:sp>
      <p:pic>
        <p:nvPicPr>
          <p:cNvPr id="1026" name="Picture 2" descr="\\vnode4.labos.polymtl.ca\usagers-vn4\p\phros\profiles\Desktop\forwar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6411" y="4725094"/>
            <a:ext cx="1450156" cy="1450156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\\vnode4.labos.polymtl.ca\usagers-vn4\p\phros\profiles\Desktop\dow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1491" y="4725144"/>
            <a:ext cx="1450156" cy="1450156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\\vnode4.labos.polymtl.ca\usagers-vn4\p\phros\profiles\Desktop\orth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6411" y="2115123"/>
            <a:ext cx="909687" cy="90968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  <a:extLst/>
        </p:spPr>
      </p:pic>
      <p:pic>
        <p:nvPicPr>
          <p:cNvPr id="1029" name="Picture 5" descr="\\vnode4.labos.polymtl.ca\usagers-vn4\p\phros\profiles\Desktop\perspec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6567" y="2115122"/>
            <a:ext cx="909687" cy="90968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2237208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smtClean="0"/>
              <a:t>Intégration</a:t>
            </a:r>
            <a:endParaRPr lang="fr-CA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571472" y="1643050"/>
            <a:ext cx="8153400" cy="2828932"/>
          </a:xfrm>
        </p:spPr>
        <p:txBody>
          <a:bodyPr/>
          <a:lstStyle/>
          <a:p>
            <a:r>
              <a:rPr lang="fr-CA" dirty="0" smtClean="0"/>
              <a:t>Première étape : s’intégrer!</a:t>
            </a:r>
          </a:p>
          <a:p>
            <a:pPr lvl="1"/>
            <a:r>
              <a:rPr lang="fr-CA" dirty="0" smtClean="0"/>
              <a:t>Un seul nouveau membre</a:t>
            </a:r>
          </a:p>
          <a:p>
            <a:pPr lvl="1"/>
            <a:r>
              <a:rPr lang="fr-CA" dirty="0" smtClean="0"/>
              <a:t>Apprentissage</a:t>
            </a:r>
          </a:p>
          <a:p>
            <a:pPr lvl="2"/>
            <a:r>
              <a:rPr lang="fr-CA" dirty="0" smtClean="0"/>
              <a:t>Membres de l’équipe</a:t>
            </a:r>
          </a:p>
          <a:p>
            <a:pPr lvl="2"/>
            <a:r>
              <a:rPr lang="fr-CA" dirty="0" smtClean="0"/>
              <a:t>Dynamique</a:t>
            </a:r>
          </a:p>
          <a:p>
            <a:pPr lvl="2"/>
            <a:r>
              <a:rPr lang="fr-CA" dirty="0" smtClean="0"/>
              <a:t>Code</a:t>
            </a:r>
          </a:p>
          <a:p>
            <a:pPr lvl="2"/>
            <a:endParaRPr lang="fr-CA" dirty="0" smtClean="0"/>
          </a:p>
          <a:p>
            <a:pPr lvl="2"/>
            <a:endParaRPr lang="fr-CA" dirty="0" smtClean="0"/>
          </a:p>
          <a:p>
            <a:pPr lvl="1"/>
            <a:endParaRPr lang="fr-CA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smtClean="0"/>
              <a:t>Une Vue Amusante et Intuitive</a:t>
            </a:r>
            <a:endParaRPr lang="fr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marL="320040" lvl="1" indent="-320040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</a:pPr>
            <a:r>
              <a:rPr lang="fr-CA" sz="2900" b="1" dirty="0" smtClean="0"/>
              <a:t>Utilisation des l’angle du iPad</a:t>
            </a:r>
          </a:p>
          <a:p>
            <a:pPr lvl="1"/>
            <a:r>
              <a:rPr lang="fr-CA" dirty="0" smtClean="0"/>
              <a:t>Calcul avec les attributs </a:t>
            </a:r>
            <a:r>
              <a:rPr lang="fr-CA" i="1" dirty="0" smtClean="0"/>
              <a:t>pitch</a:t>
            </a:r>
            <a:r>
              <a:rPr lang="fr-CA" dirty="0" smtClean="0"/>
              <a:t>,</a:t>
            </a:r>
            <a:r>
              <a:rPr lang="fr-CA" i="1" dirty="0" smtClean="0"/>
              <a:t> yaw </a:t>
            </a:r>
            <a:r>
              <a:rPr lang="fr-CA" dirty="0" smtClean="0"/>
              <a:t>et</a:t>
            </a:r>
            <a:r>
              <a:rPr lang="fr-CA" i="1" dirty="0" smtClean="0"/>
              <a:t> roll</a:t>
            </a:r>
          </a:p>
          <a:p>
            <a:pPr lvl="1"/>
            <a:endParaRPr lang="fr-CA" dirty="0" smtClean="0"/>
          </a:p>
          <a:p>
            <a:pPr lvl="1"/>
            <a:endParaRPr lang="fr-CA" dirty="0" smtClean="0"/>
          </a:p>
          <a:p>
            <a:pPr lvl="1"/>
            <a:endParaRPr lang="fr-CA" dirty="0" smtClean="0"/>
          </a:p>
          <a:p>
            <a:pPr lvl="1"/>
            <a:endParaRPr lang="fr-CA" dirty="0" smtClean="0"/>
          </a:p>
          <a:p>
            <a:pPr lvl="1"/>
            <a:endParaRPr lang="fr-CA" dirty="0" smtClean="0"/>
          </a:p>
          <a:p>
            <a:pPr marL="685800" lvl="2" indent="0">
              <a:buNone/>
            </a:pPr>
            <a:endParaRPr lang="fr-CA" sz="1200" dirty="0" smtClean="0"/>
          </a:p>
          <a:p>
            <a:pPr marL="685800" lvl="2" indent="0">
              <a:buNone/>
            </a:pPr>
            <a:r>
              <a:rPr lang="fr-CA" sz="1200" dirty="0" smtClean="0"/>
              <a:t>Source</a:t>
            </a:r>
            <a:r>
              <a:rPr lang="fr-CA" sz="1200" dirty="0"/>
              <a:t>: http://www.sln.org/pieces/cych/apollo%2010/students/activities/offline/rpy.gif</a:t>
            </a:r>
            <a:endParaRPr lang="fr-CA" sz="1200" dirty="0" smtClean="0"/>
          </a:p>
          <a:p>
            <a:pPr lvl="1"/>
            <a:r>
              <a:rPr lang="fr-CA" dirty="0" smtClean="0"/>
              <a:t>Prendre en compte l’orientation du iPad</a:t>
            </a:r>
            <a:endParaRPr lang="fr-CA" dirty="0"/>
          </a:p>
        </p:txBody>
      </p:sp>
      <p:pic>
        <p:nvPicPr>
          <p:cNvPr id="2050" name="Picture 2" descr="\\vnode4.labos.polymtl.ca\usagers-vn4\p\phros\profiles\Desktop\rpy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6252" y="2378596"/>
            <a:ext cx="3674355" cy="267225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237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smtClean="0"/>
              <a:t>Nouvel Effet Visuel</a:t>
            </a:r>
            <a:endParaRPr lang="fr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fr-CA" b="1" dirty="0" smtClean="0"/>
              <a:t>Système de particules</a:t>
            </a:r>
          </a:p>
          <a:p>
            <a:pPr lvl="1"/>
            <a:r>
              <a:rPr lang="fr-CA" dirty="0" smtClean="0"/>
              <a:t>Établissement d’une système					hors du jeu</a:t>
            </a:r>
          </a:p>
          <a:p>
            <a:pPr lvl="2"/>
            <a:r>
              <a:rPr lang="fr-CA" dirty="0" smtClean="0"/>
              <a:t>Particules de type </a:t>
            </a:r>
            <a:r>
              <a:rPr lang="fr-CA" i="1" dirty="0" err="1" smtClean="0"/>
              <a:t>billboard</a:t>
            </a:r>
            <a:r>
              <a:rPr lang="fr-CA" i="1" dirty="0" smtClean="0"/>
              <a:t>.</a:t>
            </a:r>
            <a:endParaRPr lang="fr-CA" dirty="0" smtClean="0"/>
          </a:p>
          <a:p>
            <a:pPr lvl="1"/>
            <a:r>
              <a:rPr lang="fr-CA" dirty="0" smtClean="0"/>
              <a:t>Intégration d’une partie de					ce système au projet</a:t>
            </a:r>
          </a:p>
          <a:p>
            <a:pPr lvl="1"/>
            <a:r>
              <a:rPr lang="fr-CA" dirty="0" smtClean="0"/>
              <a:t>Complication au niveau des </a:t>
            </a:r>
            <a:r>
              <a:rPr lang="fr-CA" dirty="0" err="1" smtClean="0"/>
              <a:t>noeuds</a:t>
            </a:r>
            <a:r>
              <a:rPr lang="fr-CA" dirty="0" smtClean="0"/>
              <a:t> existants</a:t>
            </a:r>
          </a:p>
          <a:p>
            <a:pPr lvl="1"/>
            <a:r>
              <a:rPr lang="fr-CA" dirty="0" smtClean="0"/>
              <a:t>Autres bogues en rapport aux particules</a:t>
            </a:r>
          </a:p>
          <a:p>
            <a:pPr lvl="1"/>
            <a:endParaRPr lang="en-CA" dirty="0" smtClean="0"/>
          </a:p>
        </p:txBody>
      </p:sp>
      <p:pic>
        <p:nvPicPr>
          <p:cNvPr id="3074" name="Picture 2" descr="\\vnode4.labos.polymtl.ca\usagers-vn4\p\phros\profiles\Desktop\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1844823"/>
            <a:ext cx="1800200" cy="1879453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\\vnode4.labos.polymtl.ca\usagers-vn4\p\phros\profiles\Desktop\Captur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5445224"/>
            <a:ext cx="6264696" cy="1004888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6584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Conclusion</a:t>
            </a:r>
            <a:endParaRPr lang="fr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fr-CA" dirty="0" smtClean="0"/>
              <a:t>Succès!</a:t>
            </a:r>
          </a:p>
          <a:p>
            <a:pPr lvl="1"/>
            <a:r>
              <a:rPr lang="fr-CA" dirty="0" smtClean="0"/>
              <a:t>Complétion des objectifs essentiels</a:t>
            </a:r>
          </a:p>
          <a:p>
            <a:pPr lvl="1"/>
            <a:r>
              <a:rPr lang="fr-CA" dirty="0" smtClean="0"/>
              <a:t>Complétion de la grande majorité des			objectifs souhaitables</a:t>
            </a:r>
          </a:p>
          <a:p>
            <a:pPr lvl="1"/>
            <a:r>
              <a:rPr lang="fr-CA" dirty="0" smtClean="0"/>
              <a:t>Complétion d’une partie d’aspects optionnels</a:t>
            </a:r>
          </a:p>
          <a:p>
            <a:pPr lvl="1"/>
            <a:r>
              <a:rPr lang="fr-CA" dirty="0" smtClean="0"/>
              <a:t>Respect des contraintes de temps.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118093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smtClean="0"/>
              <a:t>Migration vers C#</a:t>
            </a:r>
            <a:endParaRPr lang="fr-CA" dirty="0"/>
          </a:p>
        </p:txBody>
      </p:sp>
      <p:pic>
        <p:nvPicPr>
          <p:cNvPr id="4" name="Content Placeholder 3" descr="barrdoutils.png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428596" y="2214554"/>
            <a:ext cx="7358114" cy="43193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428596" y="1600200"/>
            <a:ext cx="8153400" cy="68579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320040" marR="0" lvl="0" indent="-320040" algn="l" defTabSz="914400" rtl="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ct val="60000"/>
              <a:buFont typeface="Wingdings"/>
              <a:buChar char=""/>
              <a:tabLst/>
              <a:defRPr/>
            </a:pPr>
            <a:r>
              <a:rPr kumimoji="0" lang="fr-CA" sz="29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Barre d’outils du jeu</a:t>
            </a:r>
          </a:p>
          <a:p>
            <a:pPr marL="914400" marR="0" lvl="2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ct val="75000"/>
              <a:buFont typeface="Wingdings"/>
              <a:buChar char=""/>
              <a:tabLst/>
              <a:defRPr/>
            </a:pPr>
            <a:endParaRPr kumimoji="0" lang="fr-CA" sz="23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914400" marR="0" lvl="2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ct val="75000"/>
              <a:buFont typeface="Wingdings"/>
              <a:buChar char=""/>
              <a:tabLst/>
              <a:defRPr/>
            </a:pPr>
            <a:endParaRPr kumimoji="0" lang="fr-CA" sz="23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640080" marR="0" lvl="1" indent="-274320" algn="l" defTabSz="914400" rtl="0" eaLnBrk="1" fontAlgn="auto" latinLnBrk="0" hangingPunct="1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ct val="70000"/>
              <a:buFont typeface="Wingdings 2"/>
              <a:buChar char=""/>
              <a:tabLst/>
              <a:defRPr/>
            </a:pPr>
            <a:endParaRPr kumimoji="0" lang="fr-CA" sz="2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28596" y="3000372"/>
            <a:ext cx="8153400" cy="2928958"/>
          </a:xfrm>
          <a:prstGeom prst="rect">
            <a:avLst/>
          </a:prstGeom>
        </p:spPr>
        <p:txBody>
          <a:bodyPr vert="horz">
            <a:normAutofit fontScale="92500" lnSpcReduction="20000"/>
          </a:bodyPr>
          <a:lstStyle/>
          <a:p>
            <a:pPr marL="320040" marR="0" lvl="0" indent="-320040" algn="l" defTabSz="914400" rtl="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ct val="60000"/>
              <a:buFont typeface="Wingdings"/>
              <a:buChar char=""/>
              <a:tabLst/>
              <a:defRPr/>
            </a:pPr>
            <a:r>
              <a:rPr kumimoji="0" lang="fr-CA" sz="29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D’un HUD </a:t>
            </a:r>
            <a:r>
              <a:rPr kumimoji="0" lang="fr-CA" sz="29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openGL</a:t>
            </a:r>
            <a:r>
              <a:rPr kumimoji="0" lang="fr-CA" sz="29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vers une</a:t>
            </a:r>
            <a:r>
              <a:rPr kumimoji="0" lang="fr-CA" sz="29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vue WPF</a:t>
            </a:r>
            <a:endParaRPr lang="fr-CA" sz="2900" dirty="0" smtClean="0"/>
          </a:p>
          <a:p>
            <a:pPr marL="320040" marR="0" lvl="0" indent="-320040" algn="l" defTabSz="914400" rtl="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ct val="60000"/>
              <a:buFont typeface="Wingdings"/>
              <a:buChar char=""/>
              <a:tabLst/>
              <a:defRPr/>
            </a:pPr>
            <a:r>
              <a:rPr kumimoji="0" lang="fr-CA" sz="29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Communication</a:t>
            </a:r>
            <a:r>
              <a:rPr kumimoji="0" lang="fr-CA" sz="29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C# - C++</a:t>
            </a:r>
            <a:endParaRPr kumimoji="0" lang="fr-CA" sz="23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640080" marR="0" lvl="1" indent="-274320" algn="l" defTabSz="914400" rtl="0" eaLnBrk="1" fontAlgn="auto" latinLnBrk="0" hangingPunct="1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ct val="70000"/>
              <a:buFont typeface="Wingdings 2"/>
              <a:buChar char=""/>
              <a:tabLst/>
              <a:defRPr/>
            </a:pPr>
            <a:r>
              <a:rPr kumimoji="0" lang="fr-CA" sz="2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Interface WPF (C#)</a:t>
            </a:r>
          </a:p>
          <a:p>
            <a:pPr marL="640080" marR="0" lvl="1" indent="-274320" algn="l" defTabSz="914400" rtl="0" eaLnBrk="1" fontAlgn="auto" latinLnBrk="0" hangingPunct="1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ct val="70000"/>
              <a:buFont typeface="Wingdings 2"/>
              <a:buChar char=""/>
              <a:tabLst/>
              <a:defRPr/>
            </a:pPr>
            <a:r>
              <a:rPr lang="fr-CA" sz="2600" dirty="0" err="1" smtClean="0"/>
              <a:t>FacadeDLL</a:t>
            </a:r>
            <a:r>
              <a:rPr lang="fr-CA" sz="2600" dirty="0" smtClean="0"/>
              <a:t> (C++ </a:t>
            </a:r>
            <a:r>
              <a:rPr lang="fr-CA" sz="2600" dirty="0" err="1" smtClean="0"/>
              <a:t>managed</a:t>
            </a:r>
            <a:r>
              <a:rPr lang="fr-CA" sz="2600" dirty="0" smtClean="0"/>
              <a:t>)</a:t>
            </a:r>
          </a:p>
          <a:p>
            <a:pPr marL="640080" marR="0" lvl="1" indent="-274320" algn="l" defTabSz="914400" rtl="0" eaLnBrk="1" fontAlgn="auto" latinLnBrk="0" hangingPunct="1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ct val="70000"/>
              <a:buFont typeface="Wingdings 2"/>
              <a:buChar char=""/>
              <a:tabLst/>
              <a:defRPr/>
            </a:pPr>
            <a:r>
              <a:rPr lang="fr-CA" sz="2600" dirty="0" err="1" smtClean="0"/>
              <a:t>MediateurSon</a:t>
            </a:r>
            <a:r>
              <a:rPr lang="fr-CA" sz="2600" dirty="0" smtClean="0"/>
              <a:t>, </a:t>
            </a:r>
            <a:r>
              <a:rPr lang="fr-CA" sz="2600" dirty="0" err="1" smtClean="0"/>
              <a:t>GestionnaireVue</a:t>
            </a:r>
            <a:r>
              <a:rPr lang="fr-CA" sz="2600" dirty="0" smtClean="0"/>
              <a:t> (C++ </a:t>
            </a:r>
            <a:r>
              <a:rPr lang="fr-CA" sz="2600" dirty="0" err="1" smtClean="0"/>
              <a:t>unmanaged</a:t>
            </a:r>
            <a:r>
              <a:rPr lang="fr-CA" sz="2600" dirty="0" smtClean="0"/>
              <a:t>)</a:t>
            </a:r>
          </a:p>
          <a:p>
            <a:pPr marL="640080" marR="0" lvl="1" indent="-274320" algn="l" defTabSz="914400" rtl="0" eaLnBrk="1" fontAlgn="auto" latinLnBrk="0" hangingPunct="1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ct val="70000"/>
              <a:buFont typeface="Wingdings 2"/>
              <a:buChar char=""/>
              <a:tabLst/>
              <a:defRPr/>
            </a:pPr>
            <a:r>
              <a:rPr lang="fr-CA" sz="2600" dirty="0" smtClean="0"/>
              <a:t>Événement </a:t>
            </a:r>
            <a:r>
              <a:rPr lang="fr-CA" sz="2600" dirty="0" err="1" smtClean="0"/>
              <a:t>FacadeDLL</a:t>
            </a:r>
            <a:endParaRPr lang="fr-CA" sz="2600" dirty="0" smtClean="0"/>
          </a:p>
          <a:p>
            <a:pPr marL="640080" marR="0" lvl="1" indent="-274320" algn="l" defTabSz="914400" rtl="0" eaLnBrk="1" fontAlgn="auto" latinLnBrk="0" hangingPunct="1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ct val="70000"/>
              <a:buFont typeface="Wingdings 2"/>
              <a:buChar char=""/>
              <a:tabLst/>
              <a:defRPr/>
            </a:pPr>
            <a:r>
              <a:rPr lang="fr-CA" sz="2600" dirty="0" smtClean="0"/>
              <a:t>Gestion côté C# </a:t>
            </a:r>
            <a:endParaRPr kumimoji="0" lang="fr-CA" sz="2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smtClean="0"/>
              <a:t>Styles WPF et interfaces</a:t>
            </a:r>
            <a:endParaRPr lang="fr-CA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fr-CA" dirty="0" smtClean="0"/>
              <a:t>Styles applicables aux éléments d’interfaces</a:t>
            </a:r>
          </a:p>
          <a:p>
            <a:pPr lvl="1"/>
            <a:r>
              <a:rPr lang="fr-CA" dirty="0" err="1" smtClean="0"/>
              <a:t>ComboBox</a:t>
            </a:r>
            <a:r>
              <a:rPr lang="fr-CA" dirty="0" smtClean="0"/>
              <a:t>, </a:t>
            </a:r>
            <a:r>
              <a:rPr lang="fr-CA" dirty="0" err="1" smtClean="0"/>
              <a:t>Scrollbar</a:t>
            </a:r>
            <a:endParaRPr lang="fr-CA" dirty="0" smtClean="0"/>
          </a:p>
          <a:p>
            <a:pPr lvl="1"/>
            <a:endParaRPr lang="fr-CA" dirty="0"/>
          </a:p>
        </p:txBody>
      </p:sp>
      <p:pic>
        <p:nvPicPr>
          <p:cNvPr id="4" name="Picture 3" descr="datagridScrollBa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4810" y="2928934"/>
            <a:ext cx="3000396" cy="35756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4" descr="combox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538" y="2857496"/>
            <a:ext cx="1785950" cy="24819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smtClean="0"/>
              <a:t>Fonctionnalités en ligne</a:t>
            </a:r>
            <a:endParaRPr lang="fr-CA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fr-CA" dirty="0" smtClean="0"/>
              <a:t>Classement, Accomplissements</a:t>
            </a:r>
          </a:p>
          <a:p>
            <a:pPr lvl="1"/>
            <a:endParaRPr lang="fr-CA" dirty="0" smtClean="0"/>
          </a:p>
          <a:p>
            <a:pPr lvl="1"/>
            <a:r>
              <a:rPr lang="fr-CA" dirty="0" smtClean="0"/>
              <a:t>Liaison de donnés WPF</a:t>
            </a:r>
          </a:p>
          <a:p>
            <a:pPr lvl="1">
              <a:buNone/>
            </a:pPr>
            <a:endParaRPr lang="fr-CA" dirty="0" smtClean="0"/>
          </a:p>
          <a:p>
            <a:pPr lvl="1"/>
            <a:r>
              <a:rPr lang="fr-CA" dirty="0" smtClean="0"/>
              <a:t>Utilisation de la base de données</a:t>
            </a:r>
          </a:p>
          <a:p>
            <a:pPr lvl="1"/>
            <a:endParaRPr lang="en-CA" dirty="0" smtClean="0"/>
          </a:p>
          <a:p>
            <a:pPr lvl="1"/>
            <a:endParaRPr lang="fr-CA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smtClean="0"/>
              <a:t>Destruction des murets</a:t>
            </a:r>
            <a:endParaRPr lang="fr-CA" dirty="0"/>
          </a:p>
        </p:txBody>
      </p:sp>
      <p:sp>
        <p:nvSpPr>
          <p:cNvPr id="4" name="Content Placeholder 2"/>
          <p:cNvSpPr>
            <a:spLocks noGrp="1"/>
          </p:cNvSpPr>
          <p:nvPr>
            <p:ph sz="quarter" idx="1"/>
          </p:nvPr>
        </p:nvSpPr>
        <p:spPr>
          <a:xfrm>
            <a:off x="285720" y="1643050"/>
            <a:ext cx="8153400" cy="2828932"/>
          </a:xfrm>
        </p:spPr>
        <p:txBody>
          <a:bodyPr/>
          <a:lstStyle/>
          <a:p>
            <a:r>
              <a:rPr lang="fr-CA" dirty="0" smtClean="0"/>
              <a:t>Nouveau concept : murets destructibles</a:t>
            </a:r>
          </a:p>
          <a:p>
            <a:pPr lvl="1"/>
            <a:r>
              <a:rPr lang="fr-CA" dirty="0" smtClean="0"/>
              <a:t>Nouvelles possibilités, nouveaux types de tables</a:t>
            </a:r>
          </a:p>
          <a:p>
            <a:endParaRPr lang="fr-CA" dirty="0" smtClean="0"/>
          </a:p>
          <a:p>
            <a:pPr lvl="2"/>
            <a:endParaRPr lang="fr-CA" dirty="0" smtClean="0"/>
          </a:p>
          <a:p>
            <a:pPr lvl="1"/>
            <a:endParaRPr lang="fr-CA" dirty="0"/>
          </a:p>
        </p:txBody>
      </p:sp>
      <p:pic>
        <p:nvPicPr>
          <p:cNvPr id="5" name="Picture 4" descr="mure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8794" y="2857496"/>
            <a:ext cx="4517947" cy="305011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smtClean="0"/>
              <a:t>Destruction des murets</a:t>
            </a:r>
            <a:endParaRPr lang="fr-CA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CA" dirty="0" smtClean="0"/>
              <a:t>Les </a:t>
            </a:r>
            <a:r>
              <a:rPr lang="en-CA" dirty="0" err="1" smtClean="0"/>
              <a:t>murets</a:t>
            </a:r>
            <a:r>
              <a:rPr lang="en-CA" dirty="0" smtClean="0"/>
              <a:t> </a:t>
            </a:r>
            <a:r>
              <a:rPr lang="en-CA" dirty="0" err="1" smtClean="0"/>
              <a:t>possèdent</a:t>
            </a:r>
            <a:r>
              <a:rPr lang="en-CA" dirty="0" smtClean="0"/>
              <a:t> </a:t>
            </a:r>
            <a:r>
              <a:rPr lang="en-CA" dirty="0" err="1" smtClean="0"/>
              <a:t>une</a:t>
            </a:r>
            <a:r>
              <a:rPr lang="en-CA" dirty="0" smtClean="0"/>
              <a:t> </a:t>
            </a:r>
            <a:r>
              <a:rPr lang="en-CA" dirty="0" err="1" smtClean="0"/>
              <a:t>énergie</a:t>
            </a:r>
            <a:endParaRPr lang="fr-CA" dirty="0" smtClean="0"/>
          </a:p>
          <a:p>
            <a:r>
              <a:rPr lang="fr-CA" dirty="0" smtClean="0"/>
              <a:t>Le « bogue des murets »</a:t>
            </a:r>
          </a:p>
          <a:p>
            <a:pPr lvl="1"/>
            <a:r>
              <a:rPr lang="fr-CA" dirty="0" smtClean="0"/>
              <a:t>Destruction locale uniquement</a:t>
            </a:r>
          </a:p>
          <a:p>
            <a:pPr lvl="2"/>
            <a:r>
              <a:rPr lang="fr-CA" b="1" dirty="0" smtClean="0"/>
              <a:t>Destruction non simultanée pour chaque client</a:t>
            </a:r>
          </a:p>
          <a:p>
            <a:pPr lvl="1"/>
            <a:r>
              <a:rPr lang="fr-CA" dirty="0" smtClean="0"/>
              <a:t>Communication seulement entre clients</a:t>
            </a:r>
          </a:p>
          <a:p>
            <a:pPr lvl="2"/>
            <a:r>
              <a:rPr lang="fr-CA" b="1" dirty="0" smtClean="0"/>
              <a:t>Murets collision avec murets invisibles</a:t>
            </a:r>
          </a:p>
          <a:p>
            <a:pPr lvl="1"/>
            <a:r>
              <a:rPr lang="fr-CA" dirty="0" smtClean="0"/>
              <a:t>Solution : gestion chez les clients et le serveur</a:t>
            </a:r>
          </a:p>
          <a:p>
            <a:pPr lvl="1"/>
            <a:r>
              <a:rPr lang="en-CA" dirty="0" smtClean="0"/>
              <a:t>Information </a:t>
            </a:r>
            <a:r>
              <a:rPr lang="fr-CA" dirty="0" smtClean="0"/>
              <a:t>propagée à tous dès </a:t>
            </a:r>
            <a:r>
              <a:rPr lang="fr-CA" dirty="0" smtClean="0"/>
              <a:t>détection</a:t>
            </a:r>
          </a:p>
          <a:p>
            <a:r>
              <a:rPr lang="fr-CA" dirty="0" smtClean="0"/>
              <a:t>Éventuellement, de nouveaux modèles</a:t>
            </a:r>
            <a:endParaRPr lang="fr-CA" dirty="0" smtClean="0"/>
          </a:p>
          <a:p>
            <a:pPr lvl="1">
              <a:buNone/>
            </a:pPr>
            <a:endParaRPr lang="fr-CA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édian">
  <a:themeElements>
    <a:clrScheme name="Apothicaire">
      <a:dk1>
        <a:sysClr val="windowText" lastClr="000000"/>
      </a:dk1>
      <a:lt1>
        <a:sysClr val="window" lastClr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Mé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é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1460</TotalTime>
  <Words>1352</Words>
  <Application>Microsoft Office PowerPoint</Application>
  <PresentationFormat>Affichage à l'écran (4:3)</PresentationFormat>
  <Paragraphs>332</Paragraphs>
  <Slides>42</Slides>
  <Notes>0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42</vt:i4>
      </vt:variant>
    </vt:vector>
  </HeadingPairs>
  <TitlesOfParts>
    <vt:vector size="43" baseType="lpstr">
      <vt:lpstr>Médian</vt:lpstr>
      <vt:lpstr>Circus air hockey</vt:lpstr>
      <vt:lpstr>L’équipe</vt:lpstr>
      <vt:lpstr>Quoi de neuf</vt:lpstr>
      <vt:lpstr>Intégration</vt:lpstr>
      <vt:lpstr>Migration vers C#</vt:lpstr>
      <vt:lpstr>Styles WPF et interfaces</vt:lpstr>
      <vt:lpstr>Fonctionnalités en ligne</vt:lpstr>
      <vt:lpstr>Destruction des murets</vt:lpstr>
      <vt:lpstr>Destruction des murets</vt:lpstr>
      <vt:lpstr>« Lobby »</vt:lpstr>
      <vt:lpstr>Lobby</vt:lpstr>
      <vt:lpstr>Base de données et LINQ</vt:lpstr>
      <vt:lpstr>Création d’un compte et connexion</vt:lpstr>
      <vt:lpstr>Profil d’un joueur</vt:lpstr>
      <vt:lpstr>Profil d’un joueur – Coté serveur</vt:lpstr>
      <vt:lpstr>Profil d’un joueur – Coté client</vt:lpstr>
      <vt:lpstr>Jauge d’énergie et tir puissant</vt:lpstr>
      <vt:lpstr>Jauge d’énergie et tir puissant</vt:lpstr>
      <vt:lpstr>Tournois</vt:lpstr>
      <vt:lpstr>Connexion UDP</vt:lpstr>
      <vt:lpstr>Démarrage d’une partie</vt:lpstr>
      <vt:lpstr>Fin de partie</vt:lpstr>
      <vt:lpstr>Tournois en ligne</vt:lpstr>
      <vt:lpstr>Tournois en ligne (suite)</vt:lpstr>
      <vt:lpstr>Messages réseau</vt:lpstr>
      <vt:lpstr>Messages réseau</vt:lpstr>
      <vt:lpstr>Messages réseau</vt:lpstr>
      <vt:lpstr>Déroulement d’une partie</vt:lpstr>
      <vt:lpstr>Déroulement d’une partie</vt:lpstr>
      <vt:lpstr>Déroulement d’une partie</vt:lpstr>
      <vt:lpstr>Déroulement d’une partie</vt:lpstr>
      <vt:lpstr>Jet d’air</vt:lpstr>
      <vt:lpstr>Utilisation et calibrage du micro</vt:lpstr>
      <vt:lpstr>Interfaces windows</vt:lpstr>
      <vt:lpstr>Gestion de projet</vt:lpstr>
      <vt:lpstr>Processus logiciels employés</vt:lpstr>
      <vt:lpstr>Réunions ponctuelles</vt:lpstr>
      <vt:lpstr>Une Expérience Mobile</vt:lpstr>
      <vt:lpstr>Une Vue Amusante et Intuitive</vt:lpstr>
      <vt:lpstr>Une Vue Amusante et Intuitive</vt:lpstr>
      <vt:lpstr>Nouvel Effet Visuel</vt:lpstr>
      <vt:lpstr>Conclusion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emile ouellet-delorme</dc:creator>
  <cp:lastModifiedBy>emile ouellet-delorme</cp:lastModifiedBy>
  <cp:revision>56</cp:revision>
  <dcterms:created xsi:type="dcterms:W3CDTF">2013-04-06T19:33:23Z</dcterms:created>
  <dcterms:modified xsi:type="dcterms:W3CDTF">2013-04-09T14:14:58Z</dcterms:modified>
</cp:coreProperties>
</file>